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Thin"/>
      <p:regular r:id="rId41"/>
      <p:bold r:id="rId42"/>
      <p:italic r:id="rId43"/>
      <p:boldItalic r:id="rId44"/>
    </p:embeddedFont>
    <p:embeddedFont>
      <p:font typeface="Roboto Mono Medium"/>
      <p:regular r:id="rId45"/>
      <p:bold r:id="rId46"/>
      <p:italic r:id="rId47"/>
      <p:boldItalic r:id="rId48"/>
    </p:embeddedFont>
    <p:embeddedFont>
      <p:font typeface="Roboto Medium"/>
      <p:regular r:id="rId49"/>
      <p:bold r:id="rId50"/>
      <p:italic r:id="rId51"/>
      <p:boldItalic r:id="rId52"/>
    </p:embeddedFont>
    <p:embeddedFont>
      <p:font typeface="Roboto"/>
      <p:regular r:id="rId53"/>
      <p:bold r:id="rId54"/>
      <p:italic r:id="rId55"/>
      <p:boldItalic r:id="rId56"/>
    </p:embeddedFont>
    <p:embeddedFont>
      <p:font typeface="Roboto Light"/>
      <p:regular r:id="rId57"/>
      <p:bold r:id="rId58"/>
      <p:italic r:id="rId59"/>
      <p:boldItalic r:id="rId60"/>
    </p:embeddedFont>
    <p:embeddedFont>
      <p:font typeface="Roboto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B5321B7-5B25-4C88-9482-64363479F008}">
  <a:tblStyle styleId="{AB5321B7-5B25-4C88-9482-64363479F0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9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Thin-bold.fntdata"/><Relationship Id="rId41" Type="http://schemas.openxmlformats.org/officeDocument/2006/relationships/font" Target="fonts/RobotoThin-regular.fntdata"/><Relationship Id="rId44" Type="http://schemas.openxmlformats.org/officeDocument/2006/relationships/font" Target="fonts/RobotoThin-boldItalic.fntdata"/><Relationship Id="rId43" Type="http://schemas.openxmlformats.org/officeDocument/2006/relationships/font" Target="fonts/RobotoThin-italic.fntdata"/><Relationship Id="rId46" Type="http://schemas.openxmlformats.org/officeDocument/2006/relationships/font" Target="fonts/RobotoMonoMedium-bold.fntdata"/><Relationship Id="rId45" Type="http://schemas.openxmlformats.org/officeDocument/2006/relationships/font" Target="fonts/RobotoMon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onoMedium-boldItalic.fntdata"/><Relationship Id="rId47" Type="http://schemas.openxmlformats.org/officeDocument/2006/relationships/font" Target="fonts/RobotoMonoMedium-italic.fntdata"/><Relationship Id="rId49"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bold.fntdata"/><Relationship Id="rId61" Type="http://schemas.openxmlformats.org/officeDocument/2006/relationships/font" Target="fonts/RobotoMono-regular.fntdata"/><Relationship Id="rId20" Type="http://schemas.openxmlformats.org/officeDocument/2006/relationships/slide" Target="slides/slide14.xml"/><Relationship Id="rId64" Type="http://schemas.openxmlformats.org/officeDocument/2006/relationships/font" Target="fonts/RobotoMono-boldItalic.fntdata"/><Relationship Id="rId63" Type="http://schemas.openxmlformats.org/officeDocument/2006/relationships/font" Target="fonts/RobotoMon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Roboto-regular.fntdata"/><Relationship Id="rId52" Type="http://schemas.openxmlformats.org/officeDocument/2006/relationships/font" Target="fonts/RobotoMedium-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RobotoLight-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RobotoLight-italic.fntdata"/><Relationship Id="rId14" Type="http://schemas.openxmlformats.org/officeDocument/2006/relationships/slide" Target="slides/slide8.xml"/><Relationship Id="rId58" Type="http://schemas.openxmlformats.org/officeDocument/2006/relationships/font" Target="fonts/Robot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5255b5d9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5255b5d9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523add6e41_0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523add6e41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5255b5d92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255b5d92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5" name="Shape 1115"/>
        <p:cNvGrpSpPr/>
        <p:nvPr/>
      </p:nvGrpSpPr>
      <p:grpSpPr>
        <a:xfrm>
          <a:off x="0" y="0"/>
          <a:ext cx="0" cy="0"/>
          <a:chOff x="0" y="0"/>
          <a:chExt cx="0" cy="0"/>
        </a:xfrm>
      </p:grpSpPr>
      <p:sp>
        <p:nvSpPr>
          <p:cNvPr id="1116" name="Google Shape;1116;g5255b5d92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5255b5d92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5255b5d92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5255b5d92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g5255b5d92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5255b5d92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5255b5d92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5255b5d92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5255b5d92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5255b5d92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5255b5d92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255b5d92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5255b5d92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5255b5d92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4d014d73b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4d014d73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5255b5d92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5255b5d92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g5255b5d92b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5255b5d92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5255b5d92b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255b5d92b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5255b5d92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5255b5d92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5255b5d92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5255b5d92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5255b5d92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5255b5d92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5255b5d92b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255b5d92b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5255b5d92b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5255b5d92b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255b5d92b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255b5d92b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5255b5d92b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5255b5d92b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055ba466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055ba466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g5255b5d92b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5255b5d92b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5255b5d92b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255b5d92b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9" name="Shape 1289"/>
        <p:cNvGrpSpPr/>
        <p:nvPr/>
      </p:nvGrpSpPr>
      <p:grpSpPr>
        <a:xfrm>
          <a:off x="0" y="0"/>
          <a:ext cx="0" cy="0"/>
          <a:chOff x="0" y="0"/>
          <a:chExt cx="0" cy="0"/>
        </a:xfrm>
      </p:grpSpPr>
      <p:sp>
        <p:nvSpPr>
          <p:cNvPr id="1290" name="Google Shape;1290;g5255b5d92b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255b5d92b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5255b5d92b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5255b5d92b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55941ef5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55941ef5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523add6e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523add6e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523add6e41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23add6e41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49c739f9f1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49c739f9f1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523add6e41_0_3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23add6e41_0_3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5255b5d92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5255b5d9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52449e70da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52449e70da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6.png"/><Relationship Id="rId4" Type="http://schemas.openxmlformats.org/officeDocument/2006/relationships/image" Target="../media/image9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6.pn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1.png"/><Relationship Id="rId4" Type="http://schemas.openxmlformats.org/officeDocument/2006/relationships/image" Target="../media/image9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10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3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61.png"/><Relationship Id="rId6" Type="http://schemas.openxmlformats.org/officeDocument/2006/relationships/image" Target="../media/image45.png"/><Relationship Id="rId7"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57.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59.png"/><Relationship Id="rId7" Type="http://schemas.openxmlformats.org/officeDocument/2006/relationships/image" Target="../media/image4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5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54.png"/><Relationship Id="rId7" Type="http://schemas.openxmlformats.org/officeDocument/2006/relationships/image" Target="../media/image64.png"/><Relationship Id="rId8"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71.png"/><Relationship Id="rId4" Type="http://schemas.openxmlformats.org/officeDocument/2006/relationships/image" Target="../media/image69.png"/><Relationship Id="rId5" Type="http://schemas.openxmlformats.org/officeDocument/2006/relationships/image" Target="../media/image89.png"/><Relationship Id="rId6" Type="http://schemas.openxmlformats.org/officeDocument/2006/relationships/image" Target="../media/image63.png"/><Relationship Id="rId7" Type="http://schemas.openxmlformats.org/officeDocument/2006/relationships/image" Target="../media/image67.png"/><Relationship Id="rId8" Type="http://schemas.openxmlformats.org/officeDocument/2006/relationships/image" Target="../media/image6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74.png"/><Relationship Id="rId6" Type="http://schemas.openxmlformats.org/officeDocument/2006/relationships/image" Target="../media/image7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9" Type="http://schemas.openxmlformats.org/officeDocument/2006/relationships/image" Target="../media/image80.png"/><Relationship Id="rId5" Type="http://schemas.openxmlformats.org/officeDocument/2006/relationships/image" Target="../media/image72.png"/><Relationship Id="rId6" Type="http://schemas.openxmlformats.org/officeDocument/2006/relationships/image" Target="../media/image75.png"/><Relationship Id="rId7" Type="http://schemas.openxmlformats.org/officeDocument/2006/relationships/image" Target="../media/image90.png"/><Relationship Id="rId8" Type="http://schemas.openxmlformats.org/officeDocument/2006/relationships/image" Target="../media/image8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79.png"/><Relationship Id="rId4" Type="http://schemas.openxmlformats.org/officeDocument/2006/relationships/image" Target="../media/image91.png"/><Relationship Id="rId9"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4.png"/><Relationship Id="rId7" Type="http://schemas.openxmlformats.org/officeDocument/2006/relationships/image" Target="../media/image86.png"/><Relationship Id="rId8" Type="http://schemas.openxmlformats.org/officeDocument/2006/relationships/image" Target="../media/image8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9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9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3">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4">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5">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9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5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Advanced Python</a:t>
            </a:r>
            <a:r>
              <a:rPr lang="en"/>
              <a:t>: Day 3</a:t>
            </a:r>
            <a:endParaRPr/>
          </a:p>
        </p:txBody>
      </p:sp>
      <p:sp>
        <p:nvSpPr>
          <p:cNvPr id="1020" name="Google Shape;1020;p5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More with Modules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6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File Statistic</a:t>
            </a:r>
            <a:endParaRPr>
              <a:latin typeface="Roboto Mono"/>
              <a:ea typeface="Roboto Mono"/>
              <a:cs typeface="Roboto Mono"/>
              <a:sym typeface="Roboto Mono"/>
            </a:endParaRPr>
          </a:p>
          <a:p>
            <a:pPr indent="0" lvl="0" marL="0" rtl="0" algn="ctr">
              <a:spcBef>
                <a:spcPts val="0"/>
              </a:spcBef>
              <a:spcAft>
                <a:spcPts val="0"/>
              </a:spcAft>
              <a:buNone/>
            </a:pPr>
            <a:r>
              <a:rPr lang="en">
                <a:solidFill>
                  <a:srgbClr val="980000"/>
                </a:solidFill>
                <a:latin typeface="Roboto Mono"/>
                <a:ea typeface="Roboto Mono"/>
                <a:cs typeface="Roboto Mono"/>
                <a:sym typeface="Roboto Mono"/>
              </a:rPr>
              <a:t>(Metadata)</a:t>
            </a:r>
            <a:endParaRPr>
              <a:solidFill>
                <a:srgbClr val="980000"/>
              </a:solidFill>
              <a:latin typeface="Roboto Mono"/>
              <a:ea typeface="Roboto Mono"/>
              <a:cs typeface="Roboto Mono"/>
              <a:sym typeface="Roboto Mono"/>
            </a:endParaRPr>
          </a:p>
        </p:txBody>
      </p:sp>
      <p:sp>
        <p:nvSpPr>
          <p:cNvPr id="1092" name="Google Shape;109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93" name="Google Shape;1093;p6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94" name="Google Shape;1094;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Metadata</a:t>
            </a:r>
            <a:endParaRPr/>
          </a:p>
        </p:txBody>
      </p:sp>
      <p:sp>
        <p:nvSpPr>
          <p:cNvPr id="1100" name="Google Shape;1100;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01" name="Google Shape;1101;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02" name="Google Shape;1102;p62"/>
          <p:cNvPicPr preferRelativeResize="0"/>
          <p:nvPr/>
        </p:nvPicPr>
        <p:blipFill>
          <a:blip r:embed="rId3">
            <a:alphaModFix/>
          </a:blip>
          <a:stretch>
            <a:fillRect/>
          </a:stretch>
        </p:blipFill>
        <p:spPr>
          <a:xfrm>
            <a:off x="728550" y="1527725"/>
            <a:ext cx="1095201" cy="1602276"/>
          </a:xfrm>
          <a:prstGeom prst="rect">
            <a:avLst/>
          </a:prstGeom>
          <a:noFill/>
          <a:ln>
            <a:noFill/>
          </a:ln>
        </p:spPr>
      </p:pic>
      <p:sp>
        <p:nvSpPr>
          <p:cNvPr id="1103" name="Google Shape;1103;p62"/>
          <p:cNvSpPr txBox="1"/>
          <p:nvPr/>
        </p:nvSpPr>
        <p:spPr>
          <a:xfrm>
            <a:off x="2015850" y="1446425"/>
            <a:ext cx="4940700" cy="28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4292E"/>
                </a:solidFill>
                <a:highlight>
                  <a:srgbClr val="FFFFFF"/>
                </a:highlight>
                <a:latin typeface="Roboto"/>
                <a:ea typeface="Roboto"/>
                <a:cs typeface="Roboto"/>
                <a:sym typeface="Roboto"/>
              </a:rPr>
              <a:t>Metadata </a:t>
            </a:r>
            <a:r>
              <a:rPr lang="en" sz="1800">
                <a:solidFill>
                  <a:srgbClr val="24292E"/>
                </a:solidFill>
                <a:highlight>
                  <a:srgbClr val="FFFFFF"/>
                </a:highlight>
                <a:latin typeface="Roboto Light"/>
                <a:ea typeface="Roboto Light"/>
                <a:cs typeface="Roboto Light"/>
                <a:sym typeface="Roboto Light"/>
              </a:rPr>
              <a:t>contains information such as file type, file size, file source, and when the file was last accessed. </a:t>
            </a:r>
            <a:endParaRPr sz="1800">
              <a:solidFill>
                <a:srgbClr val="24292E"/>
              </a:solidFill>
              <a:highlight>
                <a:srgbClr val="FFFFFF"/>
              </a:highlight>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24292E"/>
              </a:solidFill>
              <a:highlight>
                <a:srgbClr val="FFFFFF"/>
              </a:highlight>
              <a:latin typeface="Roboto Light"/>
              <a:ea typeface="Roboto Light"/>
              <a:cs typeface="Roboto Light"/>
              <a:sym typeface="Roboto Light"/>
            </a:endParaRPr>
          </a:p>
          <a:p>
            <a:pPr indent="0" lvl="0" marL="0" rtl="0" algn="l">
              <a:spcBef>
                <a:spcPts val="0"/>
              </a:spcBef>
              <a:spcAft>
                <a:spcPts val="0"/>
              </a:spcAft>
              <a:buNone/>
            </a:pPr>
            <a:r>
              <a:rPr lang="en" sz="1800">
                <a:solidFill>
                  <a:srgbClr val="24292E"/>
                </a:solidFill>
                <a:highlight>
                  <a:srgbClr val="FFFFFF"/>
                </a:highlight>
                <a:latin typeface="Roboto"/>
                <a:ea typeface="Roboto"/>
                <a:cs typeface="Roboto"/>
                <a:sym typeface="Roboto"/>
              </a:rPr>
              <a:t>Metadata</a:t>
            </a:r>
            <a:r>
              <a:rPr lang="en" sz="1800">
                <a:solidFill>
                  <a:srgbClr val="24292E"/>
                </a:solidFill>
                <a:highlight>
                  <a:srgbClr val="FFFFFF"/>
                </a:highlight>
                <a:latin typeface="Roboto Light"/>
                <a:ea typeface="Roboto Light"/>
                <a:cs typeface="Roboto Light"/>
                <a:sym typeface="Roboto Light"/>
              </a:rPr>
              <a:t> can include clues about suspicious data during a security </a:t>
            </a:r>
            <a:r>
              <a:rPr lang="en" sz="1800">
                <a:solidFill>
                  <a:srgbClr val="24292E"/>
                </a:solidFill>
                <a:highlight>
                  <a:srgbClr val="FFFFFF"/>
                </a:highlight>
                <a:latin typeface="Roboto Light"/>
                <a:ea typeface="Roboto Light"/>
                <a:cs typeface="Roboto Light"/>
                <a:sym typeface="Roboto Light"/>
              </a:rPr>
              <a:t>investigation</a:t>
            </a:r>
            <a:r>
              <a:rPr lang="en" sz="1800">
                <a:solidFill>
                  <a:srgbClr val="24292E"/>
                </a:solidFill>
                <a:highlight>
                  <a:srgbClr val="FFFFFF"/>
                </a:highlight>
                <a:latin typeface="Roboto Light"/>
                <a:ea typeface="Roboto Light"/>
                <a:cs typeface="Roboto Light"/>
                <a:sym typeface="Roboto Light"/>
              </a:rPr>
              <a:t>. </a:t>
            </a:r>
            <a:endParaRPr sz="2400">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63"/>
          <p:cNvSpPr txBox="1"/>
          <p:nvPr>
            <p:ph idx="1" type="subTitle"/>
          </p:nvPr>
        </p:nvSpPr>
        <p:spPr>
          <a:xfrm>
            <a:off x="-93600" y="579300"/>
            <a:ext cx="7149900" cy="465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300">
                <a:solidFill>
                  <a:srgbClr val="24292E"/>
                </a:solidFill>
              </a:rPr>
              <a:t>The</a:t>
            </a:r>
            <a:r>
              <a:rPr lang="en" sz="1300">
                <a:solidFill>
                  <a:srgbClr val="24292E"/>
                </a:solidFill>
                <a:latin typeface="Roboto Mono"/>
                <a:ea typeface="Roboto Mono"/>
                <a:cs typeface="Roboto Mono"/>
                <a:sym typeface="Roboto Mono"/>
              </a:rPr>
              <a:t> os.stat() </a:t>
            </a:r>
            <a:r>
              <a:rPr lang="en" sz="1300">
                <a:solidFill>
                  <a:srgbClr val="24292E"/>
                </a:solidFill>
              </a:rPr>
              <a:t>function takes in a file as a parameter and returns an object that contains metadata on that file. In the example, we're saving this object into a variable.</a:t>
            </a:r>
            <a:endParaRPr sz="1300">
              <a:solidFill>
                <a:schemeClr val="dk1"/>
              </a:solidFill>
            </a:endParaRPr>
          </a:p>
          <a:p>
            <a:pPr indent="0" lvl="0" marL="0" rtl="0" algn="l">
              <a:spcBef>
                <a:spcPts val="0"/>
              </a:spcBef>
              <a:spcAft>
                <a:spcPts val="0"/>
              </a:spcAft>
              <a:buNone/>
            </a:pPr>
            <a:r>
              <a:t/>
            </a:r>
            <a:endParaRPr/>
          </a:p>
        </p:txBody>
      </p:sp>
      <p:sp>
        <p:nvSpPr>
          <p:cNvPr id="1109" name="Google Shape;1109;p63"/>
          <p:cNvSpPr txBox="1"/>
          <p:nvPr>
            <p:ph idx="2" type="body"/>
          </p:nvPr>
        </p:nvSpPr>
        <p:spPr>
          <a:xfrm>
            <a:off x="-12425" y="11652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Clr>
                <a:schemeClr val="dk1"/>
              </a:buClr>
              <a:buSzPts val="1100"/>
              <a:buFont typeface="Arial"/>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os</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latin typeface="Roboto Mono"/>
                <a:ea typeface="Roboto Mono"/>
                <a:cs typeface="Roboto Mono"/>
                <a:sym typeface="Roboto Mono"/>
              </a:rPr>
              <a:t>file_path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os.path.join(</a:t>
            </a:r>
            <a:r>
              <a:rPr lang="en" sz="900">
                <a:solidFill>
                  <a:srgbClr val="032F62"/>
                </a:solidFill>
                <a:latin typeface="Roboto Mono"/>
                <a:ea typeface="Roboto Mono"/>
                <a:cs typeface="Roboto Mono"/>
                <a:sym typeface="Roboto Mono"/>
              </a:rPr>
              <a:t>"Resources"</a:t>
            </a:r>
            <a:r>
              <a:rPr lang="en" sz="900">
                <a:solidFill>
                  <a:srgbClr val="24292E"/>
                </a:solidFill>
                <a:latin typeface="Roboto Mono"/>
                <a:ea typeface="Roboto Mono"/>
                <a:cs typeface="Roboto Mono"/>
                <a:sym typeface="Roboto Mono"/>
              </a:rPr>
              <a:t>, </a:t>
            </a:r>
            <a:r>
              <a:rPr lang="en" sz="900">
                <a:solidFill>
                  <a:srgbClr val="032F62"/>
                </a:solidFill>
                <a:latin typeface="Roboto Mono"/>
                <a:ea typeface="Roboto Mono"/>
                <a:cs typeface="Roboto Mono"/>
                <a:sym typeface="Roboto Mono"/>
              </a:rPr>
              <a:t>"SomeCoolStuff.txt"</a:t>
            </a:r>
            <a:r>
              <a:rPr lang="en" sz="900">
                <a:solidFill>
                  <a:srgbClr val="24292E"/>
                </a:solidFill>
                <a:latin typeface="Roboto Mono"/>
                <a:ea typeface="Roboto Mono"/>
                <a:cs typeface="Roboto Mono"/>
                <a:sym typeface="Roboto Mono"/>
              </a:rPr>
              <a:t>)</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latin typeface="Roboto Mono"/>
                <a:ea typeface="Roboto Mono"/>
                <a:cs typeface="Roboto Mono"/>
                <a:sym typeface="Roboto Mono"/>
              </a:rPr>
              <a:t>statInfo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os.stat(file_path)</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(statInfo.st_size)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statInfo.st_atime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datetime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datetime.datetime.fromtimestamp(timeAccessed).strftime(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(timeAccessed)</a:t>
            </a:r>
            <a:endParaRPr sz="900">
              <a:solidFill>
                <a:srgbClr val="24292E"/>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statInfo.st_mtime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datetime.datetime.fromtimestamp(timeChanged).strftime(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(timeChanged)</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chemeClr val="dk1"/>
              </a:buClr>
              <a:buSzPts val="1100"/>
              <a:buFont typeface="Arial"/>
              <a:buNone/>
            </a:pPr>
            <a:r>
              <a:rPr lang="en" sz="900">
                <a:solidFill>
                  <a:srgbClr val="24292E"/>
                </a:solidFill>
                <a:latin typeface="Roboto Mono"/>
                <a:ea typeface="Roboto Mono"/>
                <a:cs typeface="Roboto Mono"/>
                <a:sym typeface="Roboto Mono"/>
              </a:rPr>
              <a:t>os.remove(</a:t>
            </a:r>
            <a:r>
              <a:rPr lang="en" sz="900">
                <a:solidFill>
                  <a:srgbClr val="032F62"/>
                </a:solidFill>
                <a:latin typeface="Roboto Mono"/>
                <a:ea typeface="Roboto Mono"/>
                <a:cs typeface="Roboto Mono"/>
                <a:sym typeface="Roboto Mono"/>
              </a:rPr>
              <a:t>"Resources/BigOlWallpaper.jpg"</a:t>
            </a:r>
            <a:r>
              <a:rPr lang="en" sz="900">
                <a:solidFill>
                  <a:srgbClr val="24292E"/>
                </a:solidFill>
                <a:latin typeface="Roboto Mono"/>
                <a:ea typeface="Roboto Mono"/>
                <a:cs typeface="Roboto Mono"/>
                <a:sym typeface="Roboto Mono"/>
              </a:rPr>
              <a:t>)</a:t>
            </a:r>
            <a:endParaRPr/>
          </a:p>
        </p:txBody>
      </p:sp>
      <p:sp>
        <p:nvSpPr>
          <p:cNvPr id="1110" name="Google Shape;1110;p63"/>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400"/>
              <a:t>Create a reference to the file path that you want to analyze. </a:t>
            </a:r>
            <a:endParaRPr sz="1400"/>
          </a:p>
        </p:txBody>
      </p:sp>
      <p:sp>
        <p:nvSpPr>
          <p:cNvPr id="1111" name="Google Shape;1111;p63"/>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File Statistics </a:t>
            </a:r>
            <a:endParaRPr>
              <a:solidFill>
                <a:schemeClr val="dk1"/>
              </a:solidFill>
            </a:endParaRPr>
          </a:p>
          <a:p>
            <a:pPr indent="0" lvl="0" marL="0" rtl="0" algn="l">
              <a:spcBef>
                <a:spcPts val="0"/>
              </a:spcBef>
              <a:spcAft>
                <a:spcPts val="0"/>
              </a:spcAft>
              <a:buNone/>
            </a:pPr>
            <a:r>
              <a:t/>
            </a:r>
            <a:endParaRPr/>
          </a:p>
        </p:txBody>
      </p:sp>
      <p:sp>
        <p:nvSpPr>
          <p:cNvPr id="1112" name="Google Shape;1112;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13" name="Google Shape;1113;p6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3"/>
          <p:cNvSpPr/>
          <p:nvPr/>
        </p:nvSpPr>
        <p:spPr>
          <a:xfrm>
            <a:off x="328350" y="1510700"/>
            <a:ext cx="4404900" cy="2268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Google Shape;1119;p64"/>
          <p:cNvSpPr txBox="1"/>
          <p:nvPr>
            <p:ph idx="1" type="subTitle"/>
          </p:nvPr>
        </p:nvSpPr>
        <p:spPr>
          <a:xfrm>
            <a:off x="-93600" y="579300"/>
            <a:ext cx="7149900" cy="465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300">
                <a:solidFill>
                  <a:srgbClr val="24292E"/>
                </a:solidFill>
              </a:rPr>
              <a:t>The</a:t>
            </a:r>
            <a:r>
              <a:rPr lang="en" sz="1300">
                <a:solidFill>
                  <a:srgbClr val="24292E"/>
                </a:solidFill>
                <a:latin typeface="Roboto Mono"/>
                <a:ea typeface="Roboto Mono"/>
                <a:cs typeface="Roboto Mono"/>
                <a:sym typeface="Roboto Mono"/>
              </a:rPr>
              <a:t> os.stat() </a:t>
            </a:r>
            <a:r>
              <a:rPr lang="en" sz="1300">
                <a:solidFill>
                  <a:srgbClr val="24292E"/>
                </a:solidFill>
              </a:rPr>
              <a:t>function takes in a file as a parameter and returns an object that contains metadata on that file. In the example, we're saving this object into a variable.</a:t>
            </a:r>
            <a:endParaRPr sz="1300">
              <a:solidFill>
                <a:schemeClr val="dk1"/>
              </a:solidFill>
            </a:endParaRPr>
          </a:p>
          <a:p>
            <a:pPr indent="0" lvl="0" marL="0" rtl="0" algn="l">
              <a:spcBef>
                <a:spcPts val="0"/>
              </a:spcBef>
              <a:spcAft>
                <a:spcPts val="0"/>
              </a:spcAft>
              <a:buNone/>
            </a:pPr>
            <a:r>
              <a:t/>
            </a:r>
            <a:endParaRPr/>
          </a:p>
        </p:txBody>
      </p:sp>
      <p:sp>
        <p:nvSpPr>
          <p:cNvPr id="1120" name="Google Shape;1120;p64"/>
          <p:cNvSpPr txBox="1"/>
          <p:nvPr>
            <p:ph idx="2" type="body"/>
          </p:nvPr>
        </p:nvSpPr>
        <p:spPr>
          <a:xfrm>
            <a:off x="-12425" y="11652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os</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file_path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os.path.join(</a:t>
            </a:r>
            <a:r>
              <a:rPr lang="en" sz="900">
                <a:solidFill>
                  <a:srgbClr val="032F62"/>
                </a:solidFill>
                <a:latin typeface="Roboto Mono"/>
                <a:ea typeface="Roboto Mono"/>
                <a:cs typeface="Roboto Mono"/>
                <a:sym typeface="Roboto Mono"/>
              </a:rPr>
              <a:t>"Resources"</a:t>
            </a:r>
            <a:r>
              <a:rPr lang="en" sz="900">
                <a:solidFill>
                  <a:srgbClr val="24292E"/>
                </a:solidFill>
                <a:latin typeface="Roboto Mono"/>
                <a:ea typeface="Roboto Mono"/>
                <a:cs typeface="Roboto Mono"/>
                <a:sym typeface="Roboto Mono"/>
              </a:rPr>
              <a:t>, </a:t>
            </a:r>
            <a:r>
              <a:rPr lang="en" sz="900">
                <a:solidFill>
                  <a:srgbClr val="032F62"/>
                </a:solidFill>
                <a:latin typeface="Roboto Mono"/>
                <a:ea typeface="Roboto Mono"/>
                <a:cs typeface="Roboto Mono"/>
                <a:sym typeface="Roboto Mono"/>
              </a:rPr>
              <a:t>"SomeCoolStuff.txt"</a:t>
            </a:r>
            <a:r>
              <a:rPr lang="en" sz="900">
                <a:solidFill>
                  <a:srgbClr val="24292E"/>
                </a:solidFill>
                <a:latin typeface="Roboto Mono"/>
                <a:ea typeface="Roboto Mono"/>
                <a:cs typeface="Roboto Mono"/>
                <a:sym typeface="Roboto Mono"/>
              </a:rPr>
              <a:t>)</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statInfo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os.stat(file_path)</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(statInfo.st_size)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statInfo.st_atime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datetime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datetime.datetime.fromtimestamp(timeAccessed).strftime(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(timeAccessed)</a:t>
            </a:r>
            <a:endParaRPr sz="9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statInfo.st_mtime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datetime.datetime.fromtimestamp(timeChanged).strftime(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(timeChanged)</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os.remove(</a:t>
            </a:r>
            <a:r>
              <a:rPr lang="en" sz="900">
                <a:solidFill>
                  <a:srgbClr val="032F62"/>
                </a:solidFill>
                <a:latin typeface="Roboto Mono"/>
                <a:ea typeface="Roboto Mono"/>
                <a:cs typeface="Roboto Mono"/>
                <a:sym typeface="Roboto Mono"/>
              </a:rPr>
              <a:t>"Resources/BigOlWallpaper.jpg"</a:t>
            </a:r>
            <a:r>
              <a:rPr lang="en" sz="900">
                <a:solidFill>
                  <a:srgbClr val="24292E"/>
                </a:solidFill>
                <a:latin typeface="Roboto Mono"/>
                <a:ea typeface="Roboto Mono"/>
                <a:cs typeface="Roboto Mono"/>
                <a:sym typeface="Roboto Mono"/>
              </a:rPr>
              <a:t>)</a:t>
            </a:r>
            <a:endParaRPr/>
          </a:p>
        </p:txBody>
      </p:sp>
      <p:sp>
        <p:nvSpPr>
          <p:cNvPr id="1121" name="Google Shape;1121;p64"/>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400"/>
              <a:t>Collect the stats and save it to a variable</a:t>
            </a:r>
            <a:endParaRPr sz="1400"/>
          </a:p>
        </p:txBody>
      </p:sp>
      <p:sp>
        <p:nvSpPr>
          <p:cNvPr id="1122" name="Google Shape;1122;p64"/>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File Statistics </a:t>
            </a:r>
            <a:endParaRPr>
              <a:solidFill>
                <a:schemeClr val="dk1"/>
              </a:solidFill>
            </a:endParaRPr>
          </a:p>
          <a:p>
            <a:pPr indent="0" lvl="0" marL="0" rtl="0" algn="l">
              <a:spcBef>
                <a:spcPts val="0"/>
              </a:spcBef>
              <a:spcAft>
                <a:spcPts val="0"/>
              </a:spcAft>
              <a:buNone/>
            </a:pPr>
            <a:r>
              <a:t/>
            </a:r>
            <a:endParaRPr/>
          </a:p>
        </p:txBody>
      </p:sp>
      <p:sp>
        <p:nvSpPr>
          <p:cNvPr id="1123" name="Google Shape;1123;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4" name="Google Shape;1124;p6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5" name="Google Shape;1125;p64"/>
          <p:cNvSpPr/>
          <p:nvPr/>
        </p:nvSpPr>
        <p:spPr>
          <a:xfrm>
            <a:off x="319225" y="1747800"/>
            <a:ext cx="2289000" cy="2268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65"/>
          <p:cNvSpPr txBox="1"/>
          <p:nvPr>
            <p:ph idx="1" type="subTitle"/>
          </p:nvPr>
        </p:nvSpPr>
        <p:spPr>
          <a:xfrm>
            <a:off x="-93600" y="579300"/>
            <a:ext cx="7149900" cy="465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300">
                <a:solidFill>
                  <a:srgbClr val="24292E"/>
                </a:solidFill>
              </a:rPr>
              <a:t>The</a:t>
            </a:r>
            <a:r>
              <a:rPr lang="en" sz="1300">
                <a:solidFill>
                  <a:srgbClr val="24292E"/>
                </a:solidFill>
                <a:latin typeface="Roboto Mono"/>
                <a:ea typeface="Roboto Mono"/>
                <a:cs typeface="Roboto Mono"/>
                <a:sym typeface="Roboto Mono"/>
              </a:rPr>
              <a:t> os.stat() </a:t>
            </a:r>
            <a:r>
              <a:rPr lang="en" sz="1300">
                <a:solidFill>
                  <a:srgbClr val="24292E"/>
                </a:solidFill>
              </a:rPr>
              <a:t>function takes in a file as a parameter and returns an object that contains metadata on that file. In the example, we're saving this object into a variable.</a:t>
            </a:r>
            <a:endParaRPr sz="1300">
              <a:solidFill>
                <a:schemeClr val="dk1"/>
              </a:solidFill>
            </a:endParaRPr>
          </a:p>
          <a:p>
            <a:pPr indent="0" lvl="0" marL="0" rtl="0" algn="l">
              <a:spcBef>
                <a:spcPts val="0"/>
              </a:spcBef>
              <a:spcAft>
                <a:spcPts val="0"/>
              </a:spcAft>
              <a:buNone/>
            </a:pPr>
            <a:r>
              <a:t/>
            </a:r>
            <a:endParaRPr/>
          </a:p>
        </p:txBody>
      </p:sp>
      <p:sp>
        <p:nvSpPr>
          <p:cNvPr id="1131" name="Google Shape;1131;p65"/>
          <p:cNvSpPr txBox="1"/>
          <p:nvPr>
            <p:ph idx="2" type="body"/>
          </p:nvPr>
        </p:nvSpPr>
        <p:spPr>
          <a:xfrm>
            <a:off x="-12425" y="11652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os</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file_path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os.path.join(</a:t>
            </a:r>
            <a:r>
              <a:rPr lang="en" sz="900">
                <a:solidFill>
                  <a:srgbClr val="032F62"/>
                </a:solidFill>
                <a:latin typeface="Roboto Mono"/>
                <a:ea typeface="Roboto Mono"/>
                <a:cs typeface="Roboto Mono"/>
                <a:sym typeface="Roboto Mono"/>
              </a:rPr>
              <a:t>"Resources"</a:t>
            </a:r>
            <a:r>
              <a:rPr lang="en" sz="900">
                <a:solidFill>
                  <a:srgbClr val="24292E"/>
                </a:solidFill>
                <a:latin typeface="Roboto Mono"/>
                <a:ea typeface="Roboto Mono"/>
                <a:cs typeface="Roboto Mono"/>
                <a:sym typeface="Roboto Mono"/>
              </a:rPr>
              <a:t>, </a:t>
            </a:r>
            <a:r>
              <a:rPr lang="en" sz="900">
                <a:solidFill>
                  <a:srgbClr val="032F62"/>
                </a:solidFill>
                <a:latin typeface="Roboto Mono"/>
                <a:ea typeface="Roboto Mono"/>
                <a:cs typeface="Roboto Mono"/>
                <a:sym typeface="Roboto Mono"/>
              </a:rPr>
              <a:t>"SomeCoolStuff.txt"</a:t>
            </a:r>
            <a:r>
              <a:rPr lang="en" sz="900">
                <a:solidFill>
                  <a:srgbClr val="24292E"/>
                </a:solidFill>
                <a:latin typeface="Roboto Mono"/>
                <a:ea typeface="Roboto Mono"/>
                <a:cs typeface="Roboto Mono"/>
                <a:sym typeface="Roboto Mono"/>
              </a:rPr>
              <a:t>)</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statInfo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os.stat(file_path)</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(statInfo.st_size)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statInfo.st_atime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datetime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datetime.datetime.fromtimestamp(timeAccessed).strftime(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(timeAccessed)</a:t>
            </a:r>
            <a:endParaRPr sz="9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statInfo.st_mtime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datetime.datetime.fromtimestamp(timeChanged).strftime(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(timeChanged)</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os.remove(</a:t>
            </a:r>
            <a:r>
              <a:rPr lang="en" sz="900">
                <a:solidFill>
                  <a:srgbClr val="032F62"/>
                </a:solidFill>
                <a:latin typeface="Roboto Mono"/>
                <a:ea typeface="Roboto Mono"/>
                <a:cs typeface="Roboto Mono"/>
                <a:sym typeface="Roboto Mono"/>
              </a:rPr>
              <a:t>"Resources/BigOlWallpaper.jpg"</a:t>
            </a:r>
            <a:r>
              <a:rPr lang="en" sz="900">
                <a:solidFill>
                  <a:srgbClr val="24292E"/>
                </a:solidFill>
                <a:latin typeface="Roboto Mono"/>
                <a:ea typeface="Roboto Mono"/>
                <a:cs typeface="Roboto Mono"/>
                <a:sym typeface="Roboto Mono"/>
              </a:rPr>
              <a:t>)</a:t>
            </a:r>
            <a:endParaRPr/>
          </a:p>
        </p:txBody>
      </p:sp>
      <p:sp>
        <p:nvSpPr>
          <p:cNvPr id="1132" name="Google Shape;1132;p65"/>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400"/>
              <a:t>To collect the file size in bytes…</a:t>
            </a:r>
            <a:endParaRPr sz="1400"/>
          </a:p>
          <a:p>
            <a:pPr indent="0" lvl="0" marL="0" rtl="0" algn="l">
              <a:spcBef>
                <a:spcPts val="0"/>
              </a:spcBef>
              <a:spcAft>
                <a:spcPts val="0"/>
              </a:spcAft>
              <a:buNone/>
            </a:pPr>
            <a:r>
              <a:t/>
            </a:r>
            <a:endParaRPr sz="1200"/>
          </a:p>
        </p:txBody>
      </p:sp>
      <p:sp>
        <p:nvSpPr>
          <p:cNvPr id="1133" name="Google Shape;1133;p65"/>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File Statistics </a:t>
            </a:r>
            <a:endParaRPr>
              <a:solidFill>
                <a:schemeClr val="dk1"/>
              </a:solidFill>
            </a:endParaRPr>
          </a:p>
          <a:p>
            <a:pPr indent="0" lvl="0" marL="0" rtl="0" algn="l">
              <a:spcBef>
                <a:spcPts val="0"/>
              </a:spcBef>
              <a:spcAft>
                <a:spcPts val="0"/>
              </a:spcAft>
              <a:buNone/>
            </a:pPr>
            <a:r>
              <a:t/>
            </a:r>
            <a:endParaRPr/>
          </a:p>
        </p:txBody>
      </p:sp>
      <p:sp>
        <p:nvSpPr>
          <p:cNvPr id="1134" name="Google Shape;113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5" name="Google Shape;1135;p6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6" name="Google Shape;1136;p65"/>
          <p:cNvSpPr/>
          <p:nvPr/>
        </p:nvSpPr>
        <p:spPr>
          <a:xfrm>
            <a:off x="341400" y="2130825"/>
            <a:ext cx="2289000" cy="2268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66"/>
          <p:cNvSpPr txBox="1"/>
          <p:nvPr>
            <p:ph idx="1" type="subTitle"/>
          </p:nvPr>
        </p:nvSpPr>
        <p:spPr>
          <a:xfrm>
            <a:off x="-93600" y="579300"/>
            <a:ext cx="7149900" cy="465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300">
                <a:solidFill>
                  <a:srgbClr val="24292E"/>
                </a:solidFill>
              </a:rPr>
              <a:t>The</a:t>
            </a:r>
            <a:r>
              <a:rPr lang="en" sz="1300">
                <a:solidFill>
                  <a:srgbClr val="24292E"/>
                </a:solidFill>
                <a:latin typeface="Roboto Mono"/>
                <a:ea typeface="Roboto Mono"/>
                <a:cs typeface="Roboto Mono"/>
                <a:sym typeface="Roboto Mono"/>
              </a:rPr>
              <a:t> os.stat() </a:t>
            </a:r>
            <a:r>
              <a:rPr lang="en" sz="1300">
                <a:solidFill>
                  <a:srgbClr val="24292E"/>
                </a:solidFill>
              </a:rPr>
              <a:t>function takes in a file as a parameter and returns an object that contains metadata on that file. In the example, we're saving this object into a variable.</a:t>
            </a:r>
            <a:endParaRPr sz="1300">
              <a:solidFill>
                <a:schemeClr val="dk1"/>
              </a:solidFill>
            </a:endParaRPr>
          </a:p>
          <a:p>
            <a:pPr indent="0" lvl="0" marL="0" rtl="0" algn="l">
              <a:spcBef>
                <a:spcPts val="0"/>
              </a:spcBef>
              <a:spcAft>
                <a:spcPts val="0"/>
              </a:spcAft>
              <a:buNone/>
            </a:pPr>
            <a:r>
              <a:t/>
            </a:r>
            <a:endParaRPr/>
          </a:p>
        </p:txBody>
      </p:sp>
      <p:sp>
        <p:nvSpPr>
          <p:cNvPr id="1142" name="Google Shape;1142;p66"/>
          <p:cNvSpPr txBox="1"/>
          <p:nvPr>
            <p:ph idx="2" type="body"/>
          </p:nvPr>
        </p:nvSpPr>
        <p:spPr>
          <a:xfrm>
            <a:off x="-12425" y="11652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os</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file_path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os.path.join(</a:t>
            </a:r>
            <a:r>
              <a:rPr lang="en" sz="900">
                <a:solidFill>
                  <a:srgbClr val="032F62"/>
                </a:solidFill>
                <a:latin typeface="Roboto Mono"/>
                <a:ea typeface="Roboto Mono"/>
                <a:cs typeface="Roboto Mono"/>
                <a:sym typeface="Roboto Mono"/>
              </a:rPr>
              <a:t>"Resources"</a:t>
            </a:r>
            <a:r>
              <a:rPr lang="en" sz="900">
                <a:solidFill>
                  <a:srgbClr val="24292E"/>
                </a:solidFill>
                <a:latin typeface="Roboto Mono"/>
                <a:ea typeface="Roboto Mono"/>
                <a:cs typeface="Roboto Mono"/>
                <a:sym typeface="Roboto Mono"/>
              </a:rPr>
              <a:t>, </a:t>
            </a:r>
            <a:r>
              <a:rPr lang="en" sz="900">
                <a:solidFill>
                  <a:srgbClr val="032F62"/>
                </a:solidFill>
                <a:latin typeface="Roboto Mono"/>
                <a:ea typeface="Roboto Mono"/>
                <a:cs typeface="Roboto Mono"/>
                <a:sym typeface="Roboto Mono"/>
              </a:rPr>
              <a:t>"SomeCoolStuff.txt"</a:t>
            </a:r>
            <a:r>
              <a:rPr lang="en" sz="900">
                <a:solidFill>
                  <a:srgbClr val="24292E"/>
                </a:solidFill>
                <a:latin typeface="Roboto Mono"/>
                <a:ea typeface="Roboto Mono"/>
                <a:cs typeface="Roboto Mono"/>
                <a:sym typeface="Roboto Mono"/>
              </a:rPr>
              <a:t>)</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statInfo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os.stat(file_path)</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(statInfo.st_size)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statInfo.st_atime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datetime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datetime.datetime.fromtimestamp(timeAccessed).strftime(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(timeAccessed)</a:t>
            </a:r>
            <a:endParaRPr sz="9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statInfo.st_mtime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datetime.datetime.fromtimestamp(timeChanged).strftime(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(timeChanged)</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os.remove(</a:t>
            </a:r>
            <a:r>
              <a:rPr lang="en" sz="900">
                <a:solidFill>
                  <a:srgbClr val="032F62"/>
                </a:solidFill>
                <a:latin typeface="Roboto Mono"/>
                <a:ea typeface="Roboto Mono"/>
                <a:cs typeface="Roboto Mono"/>
                <a:sym typeface="Roboto Mono"/>
              </a:rPr>
              <a:t>"Resources/BigOlWallpaper.jpg"</a:t>
            </a:r>
            <a:r>
              <a:rPr lang="en" sz="900">
                <a:solidFill>
                  <a:srgbClr val="24292E"/>
                </a:solidFill>
                <a:latin typeface="Roboto Mono"/>
                <a:ea typeface="Roboto Mono"/>
                <a:cs typeface="Roboto Mono"/>
                <a:sym typeface="Roboto Mono"/>
              </a:rPr>
              <a:t>)</a:t>
            </a:r>
            <a:endParaRPr/>
          </a:p>
        </p:txBody>
      </p:sp>
      <p:sp>
        <p:nvSpPr>
          <p:cNvPr id="1143" name="Google Shape;1143;p66"/>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400"/>
              <a:t>To collect the last time file was accessed (opened) in unix epoch time</a:t>
            </a:r>
            <a:endParaRPr sz="1400"/>
          </a:p>
          <a:p>
            <a:pPr indent="0" lvl="0" marL="0" rtl="0" algn="l">
              <a:spcBef>
                <a:spcPts val="0"/>
              </a:spcBef>
              <a:spcAft>
                <a:spcPts val="0"/>
              </a:spcAft>
              <a:buNone/>
            </a:pPr>
            <a:r>
              <a:t/>
            </a:r>
            <a:endParaRPr sz="1200"/>
          </a:p>
        </p:txBody>
      </p:sp>
      <p:sp>
        <p:nvSpPr>
          <p:cNvPr id="1144" name="Google Shape;1144;p66"/>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File Statistics </a:t>
            </a:r>
            <a:endParaRPr>
              <a:solidFill>
                <a:schemeClr val="dk1"/>
              </a:solidFill>
            </a:endParaRPr>
          </a:p>
          <a:p>
            <a:pPr indent="0" lvl="0" marL="0" rtl="0" algn="l">
              <a:spcBef>
                <a:spcPts val="0"/>
              </a:spcBef>
              <a:spcAft>
                <a:spcPts val="0"/>
              </a:spcAft>
              <a:buNone/>
            </a:pPr>
            <a:r>
              <a:t/>
            </a:r>
            <a:endParaRPr/>
          </a:p>
        </p:txBody>
      </p:sp>
      <p:sp>
        <p:nvSpPr>
          <p:cNvPr id="1145" name="Google Shape;1145;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6" name="Google Shape;1146;p6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7" name="Google Shape;1147;p66"/>
          <p:cNvSpPr/>
          <p:nvPr/>
        </p:nvSpPr>
        <p:spPr>
          <a:xfrm>
            <a:off x="341400" y="2322325"/>
            <a:ext cx="2339700" cy="2268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67"/>
          <p:cNvSpPr txBox="1"/>
          <p:nvPr>
            <p:ph idx="1" type="subTitle"/>
          </p:nvPr>
        </p:nvSpPr>
        <p:spPr>
          <a:xfrm>
            <a:off x="-93600" y="579300"/>
            <a:ext cx="7149900" cy="465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300">
                <a:solidFill>
                  <a:srgbClr val="24292E"/>
                </a:solidFill>
              </a:rPr>
              <a:t>The</a:t>
            </a:r>
            <a:r>
              <a:rPr lang="en" sz="1300">
                <a:solidFill>
                  <a:srgbClr val="24292E"/>
                </a:solidFill>
                <a:latin typeface="Roboto Mono"/>
                <a:ea typeface="Roboto Mono"/>
                <a:cs typeface="Roboto Mono"/>
                <a:sym typeface="Roboto Mono"/>
              </a:rPr>
              <a:t> os.stat() </a:t>
            </a:r>
            <a:r>
              <a:rPr lang="en" sz="1300">
                <a:solidFill>
                  <a:srgbClr val="24292E"/>
                </a:solidFill>
              </a:rPr>
              <a:t>function takes in a file as a parameter and returns an object that contains metadata on that file. In the example, we're saving this object into a variable.</a:t>
            </a:r>
            <a:endParaRPr sz="1300">
              <a:solidFill>
                <a:schemeClr val="dk1"/>
              </a:solidFill>
            </a:endParaRPr>
          </a:p>
          <a:p>
            <a:pPr indent="0" lvl="0" marL="0" rtl="0" algn="l">
              <a:spcBef>
                <a:spcPts val="0"/>
              </a:spcBef>
              <a:spcAft>
                <a:spcPts val="0"/>
              </a:spcAft>
              <a:buNone/>
            </a:pPr>
            <a:r>
              <a:t/>
            </a:r>
            <a:endParaRPr/>
          </a:p>
        </p:txBody>
      </p:sp>
      <p:sp>
        <p:nvSpPr>
          <p:cNvPr id="1153" name="Google Shape;1153;p67"/>
          <p:cNvSpPr txBox="1"/>
          <p:nvPr>
            <p:ph idx="2" type="body"/>
          </p:nvPr>
        </p:nvSpPr>
        <p:spPr>
          <a:xfrm>
            <a:off x="-12425" y="11652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os</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file_path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os.path.join(</a:t>
            </a:r>
            <a:r>
              <a:rPr lang="en" sz="900">
                <a:solidFill>
                  <a:srgbClr val="032F62"/>
                </a:solidFill>
                <a:latin typeface="Roboto Mono"/>
                <a:ea typeface="Roboto Mono"/>
                <a:cs typeface="Roboto Mono"/>
                <a:sym typeface="Roboto Mono"/>
              </a:rPr>
              <a:t>"Resources"</a:t>
            </a:r>
            <a:r>
              <a:rPr lang="en" sz="900">
                <a:solidFill>
                  <a:srgbClr val="24292E"/>
                </a:solidFill>
                <a:latin typeface="Roboto Mono"/>
                <a:ea typeface="Roboto Mono"/>
                <a:cs typeface="Roboto Mono"/>
                <a:sym typeface="Roboto Mono"/>
              </a:rPr>
              <a:t>, </a:t>
            </a:r>
            <a:r>
              <a:rPr lang="en" sz="900">
                <a:solidFill>
                  <a:srgbClr val="032F62"/>
                </a:solidFill>
                <a:latin typeface="Roboto Mono"/>
                <a:ea typeface="Roboto Mono"/>
                <a:cs typeface="Roboto Mono"/>
                <a:sym typeface="Roboto Mono"/>
              </a:rPr>
              <a:t>"SomeCoolStuff.txt"</a:t>
            </a:r>
            <a:r>
              <a:rPr lang="en" sz="900">
                <a:solidFill>
                  <a:srgbClr val="24292E"/>
                </a:solidFill>
                <a:latin typeface="Roboto Mono"/>
                <a:ea typeface="Roboto Mono"/>
                <a:cs typeface="Roboto Mono"/>
                <a:sym typeface="Roboto Mono"/>
              </a:rPr>
              <a:t>)</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statInfo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os.stat(file_path)</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(statInfo.st_size)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statInfo.st_atime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datetime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datetime.datetime.fromtimestamp(timeAccessed).strftime(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(timeAccessed)</a:t>
            </a:r>
            <a:endParaRPr sz="9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statInfo.st_mtime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datetime.datetime.fromtimestamp(timeChanged).strftime(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(timeChanged)</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os.remove(</a:t>
            </a:r>
            <a:r>
              <a:rPr lang="en" sz="900">
                <a:solidFill>
                  <a:srgbClr val="032F62"/>
                </a:solidFill>
                <a:latin typeface="Roboto Mono"/>
                <a:ea typeface="Roboto Mono"/>
                <a:cs typeface="Roboto Mono"/>
                <a:sym typeface="Roboto Mono"/>
              </a:rPr>
              <a:t>"Resources/BigOlWallpaper.jpg"</a:t>
            </a:r>
            <a:r>
              <a:rPr lang="en" sz="900">
                <a:solidFill>
                  <a:srgbClr val="24292E"/>
                </a:solidFill>
                <a:latin typeface="Roboto Mono"/>
                <a:ea typeface="Roboto Mono"/>
                <a:cs typeface="Roboto Mono"/>
                <a:sym typeface="Roboto Mono"/>
              </a:rPr>
              <a:t>)</a:t>
            </a:r>
            <a:endParaRPr/>
          </a:p>
        </p:txBody>
      </p:sp>
      <p:sp>
        <p:nvSpPr>
          <p:cNvPr id="1154" name="Google Shape;1154;p6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400"/>
              <a:t>Epoch time is annoyingly hard to read, so let's convert that into an actual datetime format</a:t>
            </a:r>
            <a:endParaRPr sz="14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1155" name="Google Shape;1155;p6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File Statistics </a:t>
            </a:r>
            <a:endParaRPr>
              <a:solidFill>
                <a:schemeClr val="dk1"/>
              </a:solidFill>
            </a:endParaRPr>
          </a:p>
          <a:p>
            <a:pPr indent="0" lvl="0" marL="0" rtl="0" algn="l">
              <a:spcBef>
                <a:spcPts val="0"/>
              </a:spcBef>
              <a:spcAft>
                <a:spcPts val="0"/>
              </a:spcAft>
              <a:buNone/>
            </a:pPr>
            <a:r>
              <a:t/>
            </a:r>
            <a:endParaRPr/>
          </a:p>
        </p:txBody>
      </p:sp>
      <p:sp>
        <p:nvSpPr>
          <p:cNvPr id="1156" name="Google Shape;1156;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57" name="Google Shape;1157;p6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8" name="Google Shape;1158;p67"/>
          <p:cNvSpPr/>
          <p:nvPr/>
        </p:nvSpPr>
        <p:spPr>
          <a:xfrm>
            <a:off x="316050" y="2741825"/>
            <a:ext cx="1307100" cy="2268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68"/>
          <p:cNvSpPr txBox="1"/>
          <p:nvPr>
            <p:ph idx="1" type="subTitle"/>
          </p:nvPr>
        </p:nvSpPr>
        <p:spPr>
          <a:xfrm>
            <a:off x="-93600" y="579300"/>
            <a:ext cx="7149900" cy="465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300">
                <a:solidFill>
                  <a:srgbClr val="24292E"/>
                </a:solidFill>
              </a:rPr>
              <a:t>The</a:t>
            </a:r>
            <a:r>
              <a:rPr lang="en" sz="1300">
                <a:solidFill>
                  <a:srgbClr val="24292E"/>
                </a:solidFill>
                <a:latin typeface="Roboto Mono"/>
                <a:ea typeface="Roboto Mono"/>
                <a:cs typeface="Roboto Mono"/>
                <a:sym typeface="Roboto Mono"/>
              </a:rPr>
              <a:t> os.stat() </a:t>
            </a:r>
            <a:r>
              <a:rPr lang="en" sz="1300">
                <a:solidFill>
                  <a:srgbClr val="24292E"/>
                </a:solidFill>
              </a:rPr>
              <a:t>function takes in a file as a parameter and returns an object that contains metadata on that file. In the example, we're saving this object into a variable.</a:t>
            </a:r>
            <a:endParaRPr sz="1300">
              <a:solidFill>
                <a:schemeClr val="dk1"/>
              </a:solidFill>
            </a:endParaRPr>
          </a:p>
          <a:p>
            <a:pPr indent="0" lvl="0" marL="0" rtl="0" algn="l">
              <a:spcBef>
                <a:spcPts val="0"/>
              </a:spcBef>
              <a:spcAft>
                <a:spcPts val="0"/>
              </a:spcAft>
              <a:buNone/>
            </a:pPr>
            <a:r>
              <a:t/>
            </a:r>
            <a:endParaRPr/>
          </a:p>
        </p:txBody>
      </p:sp>
      <p:sp>
        <p:nvSpPr>
          <p:cNvPr id="1164" name="Google Shape;1164;p68"/>
          <p:cNvSpPr txBox="1"/>
          <p:nvPr>
            <p:ph idx="2" type="body"/>
          </p:nvPr>
        </p:nvSpPr>
        <p:spPr>
          <a:xfrm>
            <a:off x="-12425" y="11652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os</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file_path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os.path.join(</a:t>
            </a:r>
            <a:r>
              <a:rPr lang="en" sz="900">
                <a:solidFill>
                  <a:srgbClr val="032F62"/>
                </a:solidFill>
                <a:latin typeface="Roboto Mono"/>
                <a:ea typeface="Roboto Mono"/>
                <a:cs typeface="Roboto Mono"/>
                <a:sym typeface="Roboto Mono"/>
              </a:rPr>
              <a:t>"Resources"</a:t>
            </a:r>
            <a:r>
              <a:rPr lang="en" sz="900">
                <a:solidFill>
                  <a:srgbClr val="24292E"/>
                </a:solidFill>
                <a:latin typeface="Roboto Mono"/>
                <a:ea typeface="Roboto Mono"/>
                <a:cs typeface="Roboto Mono"/>
                <a:sym typeface="Roboto Mono"/>
              </a:rPr>
              <a:t>, </a:t>
            </a:r>
            <a:r>
              <a:rPr lang="en" sz="900">
                <a:solidFill>
                  <a:srgbClr val="032F62"/>
                </a:solidFill>
                <a:latin typeface="Roboto Mono"/>
                <a:ea typeface="Roboto Mono"/>
                <a:cs typeface="Roboto Mono"/>
                <a:sym typeface="Roboto Mono"/>
              </a:rPr>
              <a:t>"SomeCoolStuff.txt"</a:t>
            </a:r>
            <a:r>
              <a:rPr lang="en" sz="900">
                <a:solidFill>
                  <a:srgbClr val="24292E"/>
                </a:solidFill>
                <a:latin typeface="Roboto Mono"/>
                <a:ea typeface="Roboto Mono"/>
                <a:cs typeface="Roboto Mono"/>
                <a:sym typeface="Roboto Mono"/>
              </a:rPr>
              <a:t>)</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statInfo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os.stat(file_path)</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(statInfo.st_size)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statInfo.st_atime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datetime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datetime.datetime.fromtimestamp(timeAccessed).strftime(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(timeAccessed)</a:t>
            </a:r>
            <a:endParaRPr sz="9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statInfo.st_mtime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datetime.datetime.fromtimestamp(timeChanged).strftime(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(timeChanged)</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os.remove(</a:t>
            </a:r>
            <a:r>
              <a:rPr lang="en" sz="900">
                <a:solidFill>
                  <a:srgbClr val="032F62"/>
                </a:solidFill>
                <a:latin typeface="Roboto Mono"/>
                <a:ea typeface="Roboto Mono"/>
                <a:cs typeface="Roboto Mono"/>
                <a:sym typeface="Roboto Mono"/>
              </a:rPr>
              <a:t>"Resources/BigOlWallpaper.jpg"</a:t>
            </a:r>
            <a:r>
              <a:rPr lang="en" sz="900">
                <a:solidFill>
                  <a:srgbClr val="24292E"/>
                </a:solidFill>
                <a:latin typeface="Roboto Mono"/>
                <a:ea typeface="Roboto Mono"/>
                <a:cs typeface="Roboto Mono"/>
                <a:sym typeface="Roboto Mono"/>
              </a:rPr>
              <a:t>)</a:t>
            </a:r>
            <a:endParaRPr/>
          </a:p>
        </p:txBody>
      </p:sp>
      <p:sp>
        <p:nvSpPr>
          <p:cNvPr id="1165" name="Google Shape;1165;p68"/>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400"/>
              <a:t>This takes the timeAccessed timestamp and converts it into a much more comprehensive form</a:t>
            </a:r>
            <a:endParaRPr sz="14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1166" name="Google Shape;1166;p68"/>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File Statistics </a:t>
            </a:r>
            <a:endParaRPr>
              <a:solidFill>
                <a:schemeClr val="dk1"/>
              </a:solidFill>
            </a:endParaRPr>
          </a:p>
          <a:p>
            <a:pPr indent="0" lvl="0" marL="0" rtl="0" algn="l">
              <a:spcBef>
                <a:spcPts val="0"/>
              </a:spcBef>
              <a:spcAft>
                <a:spcPts val="0"/>
              </a:spcAft>
              <a:buNone/>
            </a:pPr>
            <a:r>
              <a:t/>
            </a:r>
            <a:endParaRPr/>
          </a:p>
        </p:txBody>
      </p:sp>
      <p:sp>
        <p:nvSpPr>
          <p:cNvPr id="1167" name="Google Shape;1167;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68" name="Google Shape;1168;p6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9" name="Google Shape;1169;p68"/>
          <p:cNvSpPr/>
          <p:nvPr/>
        </p:nvSpPr>
        <p:spPr>
          <a:xfrm>
            <a:off x="407250" y="3152225"/>
            <a:ext cx="5274300" cy="4656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69"/>
          <p:cNvSpPr txBox="1"/>
          <p:nvPr>
            <p:ph idx="1" type="subTitle"/>
          </p:nvPr>
        </p:nvSpPr>
        <p:spPr>
          <a:xfrm>
            <a:off x="-93600" y="579300"/>
            <a:ext cx="7149900" cy="465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300">
                <a:solidFill>
                  <a:srgbClr val="24292E"/>
                </a:solidFill>
              </a:rPr>
              <a:t>The</a:t>
            </a:r>
            <a:r>
              <a:rPr lang="en" sz="1300">
                <a:solidFill>
                  <a:srgbClr val="24292E"/>
                </a:solidFill>
                <a:latin typeface="Roboto Mono"/>
                <a:ea typeface="Roboto Mono"/>
                <a:cs typeface="Roboto Mono"/>
                <a:sym typeface="Roboto Mono"/>
              </a:rPr>
              <a:t> os.stat() </a:t>
            </a:r>
            <a:r>
              <a:rPr lang="en" sz="1300">
                <a:solidFill>
                  <a:srgbClr val="24292E"/>
                </a:solidFill>
              </a:rPr>
              <a:t>function takes in a file as a parameter and returns an object that contains metadata on that file. In the example, we're saving this object into a variable.</a:t>
            </a:r>
            <a:endParaRPr sz="1300">
              <a:solidFill>
                <a:schemeClr val="dk1"/>
              </a:solidFill>
            </a:endParaRPr>
          </a:p>
          <a:p>
            <a:pPr indent="0" lvl="0" marL="0" rtl="0" algn="l">
              <a:spcBef>
                <a:spcPts val="0"/>
              </a:spcBef>
              <a:spcAft>
                <a:spcPts val="0"/>
              </a:spcAft>
              <a:buNone/>
            </a:pPr>
            <a:r>
              <a:t/>
            </a:r>
            <a:endParaRPr/>
          </a:p>
        </p:txBody>
      </p:sp>
      <p:sp>
        <p:nvSpPr>
          <p:cNvPr id="1175" name="Google Shape;1175;p69"/>
          <p:cNvSpPr txBox="1"/>
          <p:nvPr>
            <p:ph idx="2" type="body"/>
          </p:nvPr>
        </p:nvSpPr>
        <p:spPr>
          <a:xfrm>
            <a:off x="-12425" y="1165200"/>
            <a:ext cx="6699600" cy="3897600"/>
          </a:xfrm>
          <a:prstGeom prst="rect">
            <a:avLst/>
          </a:prstGeom>
        </p:spPr>
        <p:txBody>
          <a:bodyPr anchorCtr="0" anchor="t" bIns="914400" lIns="457200" spcFirstLastPara="1" rIns="457200" wrap="square" tIns="0">
            <a:noAutofit/>
          </a:bodyPr>
          <a:lstStyle/>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os</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file_path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os.path.join(</a:t>
            </a:r>
            <a:r>
              <a:rPr lang="en" sz="900">
                <a:solidFill>
                  <a:srgbClr val="032F62"/>
                </a:solidFill>
                <a:latin typeface="Roboto Mono"/>
                <a:ea typeface="Roboto Mono"/>
                <a:cs typeface="Roboto Mono"/>
                <a:sym typeface="Roboto Mono"/>
              </a:rPr>
              <a:t>"Resources"</a:t>
            </a:r>
            <a:r>
              <a:rPr lang="en" sz="900">
                <a:solidFill>
                  <a:srgbClr val="24292E"/>
                </a:solidFill>
                <a:latin typeface="Roboto Mono"/>
                <a:ea typeface="Roboto Mono"/>
                <a:cs typeface="Roboto Mono"/>
                <a:sym typeface="Roboto Mono"/>
              </a:rPr>
              <a:t>, </a:t>
            </a:r>
            <a:r>
              <a:rPr lang="en" sz="900">
                <a:solidFill>
                  <a:srgbClr val="032F62"/>
                </a:solidFill>
                <a:latin typeface="Roboto Mono"/>
                <a:ea typeface="Roboto Mono"/>
                <a:cs typeface="Roboto Mono"/>
                <a:sym typeface="Roboto Mono"/>
              </a:rPr>
              <a:t>"SomeCoolStuff.txt"</a:t>
            </a:r>
            <a:r>
              <a:rPr lang="en" sz="900">
                <a:solidFill>
                  <a:srgbClr val="24292E"/>
                </a:solidFill>
                <a:latin typeface="Roboto Mono"/>
                <a:ea typeface="Roboto Mono"/>
                <a:cs typeface="Roboto Mono"/>
                <a:sym typeface="Roboto Mono"/>
              </a:rPr>
              <a:t>)</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statInfo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os.stat(file_path)</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(statInfo.st_size)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statInfo.st_atime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D73A49"/>
                </a:solidFill>
                <a:latin typeface="Roboto Mono"/>
                <a:ea typeface="Roboto Mono"/>
                <a:cs typeface="Roboto Mono"/>
                <a:sym typeface="Roboto Mono"/>
              </a:rPr>
              <a:t>import</a:t>
            </a:r>
            <a:r>
              <a:rPr lang="en" sz="900">
                <a:solidFill>
                  <a:srgbClr val="24292E"/>
                </a:solidFill>
                <a:latin typeface="Roboto Mono"/>
                <a:ea typeface="Roboto Mono"/>
                <a:cs typeface="Roboto Mono"/>
                <a:sym typeface="Roboto Mono"/>
              </a:rPr>
              <a:t> datetime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timeAccessed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datetime.datetime.fromtimestamp(timeAccessed).strftime(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(timeAccessed)</a:t>
            </a:r>
            <a:endParaRPr sz="900">
              <a:solidFill>
                <a:srgbClr val="24292E"/>
              </a:solidFill>
              <a:latin typeface="Roboto Mono"/>
              <a:ea typeface="Roboto Mono"/>
              <a:cs typeface="Roboto Mono"/>
              <a:sym typeface="Roboto Mono"/>
            </a:endParaRPr>
          </a:p>
          <a:p>
            <a:pPr indent="0" lvl="0" marL="0" rtl="0" algn="l">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statInfo.st_mtime</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timeChanged </a:t>
            </a:r>
            <a:r>
              <a:rPr lang="en" sz="900">
                <a:solidFill>
                  <a:srgbClr val="D73A49"/>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 datetime.datetime.fromtimestamp(timeChanged).strftime(</a:t>
            </a:r>
            <a:r>
              <a:rPr lang="en" sz="900">
                <a:solidFill>
                  <a:srgbClr val="032F62"/>
                </a:solidFill>
                <a:latin typeface="Roboto Mono"/>
                <a:ea typeface="Roboto Mono"/>
                <a:cs typeface="Roboto Mono"/>
                <a:sym typeface="Roboto Mono"/>
              </a:rPr>
              <a:t>'</a:t>
            </a:r>
            <a:r>
              <a:rPr lang="en" sz="900">
                <a:solidFill>
                  <a:srgbClr val="005CC5"/>
                </a:solidFill>
                <a:latin typeface="Roboto Mono"/>
                <a:ea typeface="Roboto Mono"/>
                <a:cs typeface="Roboto Mono"/>
                <a:sym typeface="Roboto Mono"/>
              </a:rPr>
              <a:t>%c</a:t>
            </a:r>
            <a:r>
              <a:rPr lang="en" sz="900">
                <a:solidFill>
                  <a:srgbClr val="032F62"/>
                </a:solidFill>
                <a:latin typeface="Roboto Mono"/>
                <a:ea typeface="Roboto Mono"/>
                <a:cs typeface="Roboto Mono"/>
                <a:sym typeface="Roboto Mono"/>
              </a:rPr>
              <a:t>'</a:t>
            </a:r>
            <a:r>
              <a:rPr lang="en" sz="900">
                <a:solidFill>
                  <a:srgbClr val="24292E"/>
                </a:solidFill>
                <a:latin typeface="Roboto Mono"/>
                <a:ea typeface="Roboto Mono"/>
                <a:cs typeface="Roboto Mono"/>
                <a:sym typeface="Roboto Mono"/>
              </a:rPr>
              <a:t>)</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005CC5"/>
                </a:solidFill>
                <a:latin typeface="Roboto Mono"/>
                <a:ea typeface="Roboto Mono"/>
                <a:cs typeface="Roboto Mono"/>
                <a:sym typeface="Roboto Mono"/>
              </a:rPr>
              <a:t>print</a:t>
            </a:r>
            <a:r>
              <a:rPr lang="en" sz="900">
                <a:solidFill>
                  <a:srgbClr val="24292E"/>
                </a:solidFill>
                <a:latin typeface="Roboto Mono"/>
                <a:ea typeface="Roboto Mono"/>
                <a:cs typeface="Roboto Mono"/>
                <a:sym typeface="Roboto Mono"/>
              </a:rPr>
              <a:t>(timeChanged)</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t/>
            </a:r>
            <a:endParaRPr sz="9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None/>
            </a:pPr>
            <a:r>
              <a:rPr lang="en" sz="900">
                <a:solidFill>
                  <a:srgbClr val="24292E"/>
                </a:solidFill>
                <a:latin typeface="Roboto Mono"/>
                <a:ea typeface="Roboto Mono"/>
                <a:cs typeface="Roboto Mono"/>
                <a:sym typeface="Roboto Mono"/>
              </a:rPr>
              <a:t>os.remove(</a:t>
            </a:r>
            <a:r>
              <a:rPr lang="en" sz="900">
                <a:solidFill>
                  <a:srgbClr val="032F62"/>
                </a:solidFill>
                <a:latin typeface="Roboto Mono"/>
                <a:ea typeface="Roboto Mono"/>
                <a:cs typeface="Roboto Mono"/>
                <a:sym typeface="Roboto Mono"/>
              </a:rPr>
              <a:t>"Resources/BigOlWallpaper.jpg"</a:t>
            </a:r>
            <a:r>
              <a:rPr lang="en" sz="900">
                <a:solidFill>
                  <a:srgbClr val="24292E"/>
                </a:solidFill>
                <a:latin typeface="Roboto Mono"/>
                <a:ea typeface="Roboto Mono"/>
                <a:cs typeface="Roboto Mono"/>
                <a:sym typeface="Roboto Mono"/>
              </a:rPr>
              <a:t>)</a:t>
            </a:r>
            <a:endParaRPr/>
          </a:p>
        </p:txBody>
      </p:sp>
      <p:sp>
        <p:nvSpPr>
          <p:cNvPr id="1176" name="Google Shape;1176;p69"/>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400"/>
              <a:t>If a potentially malicious file is uncovered sometimes it is best to just remove it immediately.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This can be accomplished by </a:t>
            </a:r>
            <a:r>
              <a:rPr lang="en" sz="1400">
                <a:latin typeface="Roboto Mono"/>
                <a:ea typeface="Roboto Mono"/>
                <a:cs typeface="Roboto Mono"/>
                <a:sym typeface="Roboto Mono"/>
              </a:rPr>
              <a:t>os.remove ()</a:t>
            </a:r>
            <a:endParaRPr sz="1400">
              <a:latin typeface="Roboto Mono"/>
              <a:ea typeface="Roboto Mono"/>
              <a:cs typeface="Roboto Mono"/>
              <a:sym typeface="Roboto Mono"/>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1177" name="Google Shape;1177;p69"/>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File Statistics </a:t>
            </a:r>
            <a:endParaRPr>
              <a:solidFill>
                <a:schemeClr val="dk1"/>
              </a:solidFill>
            </a:endParaRPr>
          </a:p>
          <a:p>
            <a:pPr indent="0" lvl="0" marL="0" rtl="0" algn="l">
              <a:spcBef>
                <a:spcPts val="0"/>
              </a:spcBef>
              <a:spcAft>
                <a:spcPts val="0"/>
              </a:spcAft>
              <a:buNone/>
            </a:pPr>
            <a:r>
              <a:t/>
            </a:r>
            <a:endParaRPr/>
          </a:p>
        </p:txBody>
      </p:sp>
      <p:sp>
        <p:nvSpPr>
          <p:cNvPr id="1178" name="Google Shape;117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79" name="Google Shape;1179;p6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0" name="Google Shape;1180;p69"/>
          <p:cNvSpPr/>
          <p:nvPr/>
        </p:nvSpPr>
        <p:spPr>
          <a:xfrm>
            <a:off x="297825" y="4652250"/>
            <a:ext cx="3231600" cy="2268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7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25 minutes</a:t>
            </a:r>
            <a:endParaRPr/>
          </a:p>
        </p:txBody>
      </p:sp>
      <p:sp>
        <p:nvSpPr>
          <p:cNvPr id="1186" name="Google Shape;1186;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87" name="Google Shape;1187;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8" name="Google Shape;1188;p7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 </a:t>
            </a:r>
            <a:r>
              <a:rPr lang="en">
                <a:latin typeface="Roboto Light"/>
                <a:ea typeface="Roboto Light"/>
                <a:cs typeface="Roboto Light"/>
                <a:sym typeface="Roboto Light"/>
              </a:rPr>
              <a:t>Searching the Red Flag Sea</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write a script that searches a folder for any files that seem out of place.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b="1" lang="en" sz="1800"/>
              <a:t>Instructions sent over Slack. </a:t>
            </a:r>
            <a:endParaRPr b="1"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Python: </a:t>
            </a:r>
            <a:r>
              <a:rPr lang="en">
                <a:latin typeface="Roboto Light"/>
                <a:ea typeface="Roboto Light"/>
                <a:cs typeface="Roboto Light"/>
                <a:sym typeface="Roboto Light"/>
              </a:rPr>
              <a:t>Reading and Writing Files</a:t>
            </a:r>
            <a:r>
              <a:rPr lang="en">
                <a:latin typeface="Roboto Light"/>
                <a:ea typeface="Roboto Light"/>
                <a:cs typeface="Roboto Light"/>
                <a:sym typeface="Roboto Light"/>
              </a:rPr>
              <a:t> </a:t>
            </a:r>
            <a:endParaRPr>
              <a:latin typeface="Roboto Light"/>
              <a:ea typeface="Roboto Light"/>
              <a:cs typeface="Roboto Light"/>
              <a:sym typeface="Roboto Light"/>
            </a:endParaRPr>
          </a:p>
        </p:txBody>
      </p:sp>
      <p:sp>
        <p:nvSpPr>
          <p:cNvPr id="1026" name="Google Shape;1026;p53"/>
          <p:cNvSpPr txBox="1"/>
          <p:nvPr>
            <p:ph idx="1" type="subTitle"/>
          </p:nvPr>
        </p:nvSpPr>
        <p:spPr>
          <a:xfrm>
            <a:off x="0" y="675975"/>
            <a:ext cx="4727100" cy="220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700"/>
              <a:t>Today we will cover Python’s built-in modules. </a:t>
            </a:r>
            <a:endParaRPr sz="2700"/>
          </a:p>
        </p:txBody>
      </p:sp>
      <p:sp>
        <p:nvSpPr>
          <p:cNvPr id="1027" name="Google Shape;102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28" name="Google Shape;1028;p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29" name="Google Shape;1029;p53"/>
          <p:cNvPicPr preferRelativeResize="0"/>
          <p:nvPr/>
        </p:nvPicPr>
        <p:blipFill>
          <a:blip r:embed="rId3">
            <a:alphaModFix/>
          </a:blip>
          <a:stretch>
            <a:fillRect/>
          </a:stretch>
        </p:blipFill>
        <p:spPr>
          <a:xfrm>
            <a:off x="4363000" y="791189"/>
            <a:ext cx="3997723" cy="3867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94" name="Google Shape;1194;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Light"/>
                <a:ea typeface="Roboto Light"/>
                <a:cs typeface="Roboto Light"/>
                <a:sym typeface="Roboto Light"/>
              </a:rPr>
              <a:t>Searching the Red Flag Sea</a:t>
            </a:r>
            <a:endParaRPr>
              <a:latin typeface="Roboto Light"/>
              <a:ea typeface="Roboto Light"/>
              <a:cs typeface="Roboto Light"/>
              <a:sym typeface="Roboto Light"/>
            </a:endParaRPr>
          </a:p>
        </p:txBody>
      </p:sp>
      <p:sp>
        <p:nvSpPr>
          <p:cNvPr id="1195" name="Google Shape;1195;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Instructions:</a:t>
            </a:r>
            <a:endParaRPr b="1"/>
          </a:p>
        </p:txBody>
      </p:sp>
      <p:sp>
        <p:nvSpPr>
          <p:cNvPr id="1196" name="Google Shape;1196;p71"/>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500"/>
              </a:spcBef>
              <a:spcAft>
                <a:spcPts val="0"/>
              </a:spcAft>
              <a:buNone/>
            </a:pPr>
            <a:r>
              <a:rPr lang="en">
                <a:solidFill>
                  <a:srgbClr val="24292E"/>
                </a:solidFill>
              </a:rPr>
              <a:t>In this activity, you're going to write a script that searches a folder for any files that seem out of place. </a:t>
            </a:r>
            <a:endParaRPr>
              <a:solidFill>
                <a:srgbClr val="24292E"/>
              </a:solidFill>
            </a:endParaRPr>
          </a:p>
          <a:p>
            <a:pPr indent="0" lvl="0" marL="0" rtl="0" algn="l">
              <a:lnSpc>
                <a:spcPct val="115000"/>
              </a:lnSpc>
              <a:spcBef>
                <a:spcPts val="1500"/>
              </a:spcBef>
              <a:spcAft>
                <a:spcPts val="0"/>
              </a:spcAft>
              <a:buNone/>
            </a:pPr>
            <a:r>
              <a:rPr lang="en">
                <a:solidFill>
                  <a:srgbClr val="24292E"/>
                </a:solidFill>
              </a:rPr>
              <a:t>All of the files should be the same size and have been modified around the same time, but some may have had some additional changes made to them and they should stand out.</a:t>
            </a:r>
            <a:endParaRPr>
              <a:solidFill>
                <a:srgbClr val="24292E"/>
              </a:solidFill>
            </a:endParaRPr>
          </a:p>
          <a:p>
            <a:pPr indent="0" lvl="0" marL="0" rtl="0" algn="l">
              <a:lnSpc>
                <a:spcPct val="115000"/>
              </a:lnSpc>
              <a:spcBef>
                <a:spcPts val="1500"/>
              </a:spcBef>
              <a:spcAft>
                <a:spcPts val="0"/>
              </a:spcAft>
              <a:buNone/>
            </a:pPr>
            <a:r>
              <a:rPr lang="en">
                <a:solidFill>
                  <a:srgbClr val="24292E"/>
                </a:solidFill>
              </a:rPr>
              <a:t>Write a Python script that reads through all of the files in the Text folder. The script should print out a line that looks like the following for each file:</a:t>
            </a:r>
            <a:endParaRPr>
              <a:solidFill>
                <a:srgbClr val="24292E"/>
              </a:solidFill>
            </a:endParaRPr>
          </a:p>
          <a:p>
            <a:pPr indent="-317500" lvl="0" marL="457200" rtl="0" algn="l">
              <a:lnSpc>
                <a:spcPct val="115000"/>
              </a:lnSpc>
              <a:spcBef>
                <a:spcPts val="1500"/>
              </a:spcBef>
              <a:spcAft>
                <a:spcPts val="0"/>
              </a:spcAft>
              <a:buClr>
                <a:srgbClr val="24292E"/>
              </a:buClr>
              <a:buSzPts val="1400"/>
              <a:buFont typeface="Arial"/>
              <a:buChar char="●"/>
            </a:pPr>
            <a:r>
              <a:rPr lang="en">
                <a:solidFill>
                  <a:srgbClr val="24292E"/>
                </a:solidFill>
              </a:rPr>
              <a:t>File Path (folder\name), File Size in Bytes, Last Modified Date..</a:t>
            </a:r>
            <a:endParaRPr>
              <a:solidFill>
                <a:srgbClr val="24292E"/>
              </a:solidFill>
            </a:endParaRPr>
          </a:p>
          <a:p>
            <a:pPr indent="-317500" lvl="0" marL="457200" rtl="0" algn="l">
              <a:lnSpc>
                <a:spcPct val="115000"/>
              </a:lnSpc>
              <a:spcBef>
                <a:spcPts val="0"/>
              </a:spcBef>
              <a:spcAft>
                <a:spcPts val="0"/>
              </a:spcAft>
              <a:buClr>
                <a:srgbClr val="24292E"/>
              </a:buClr>
              <a:buSzPts val="1400"/>
              <a:buFont typeface="Arial"/>
              <a:buChar char="●"/>
            </a:pPr>
            <a:r>
              <a:rPr lang="en">
                <a:solidFill>
                  <a:srgbClr val="24292E"/>
                </a:solidFill>
              </a:rPr>
              <a:t>Example: Text\zrJ1cdXhuZOB, 100, Sun Jul 29 10:55:57 2018</a:t>
            </a:r>
            <a:endParaRPr>
              <a:solidFill>
                <a:srgbClr val="24292E"/>
              </a:solidFill>
            </a:endParaRPr>
          </a:p>
          <a:p>
            <a:pPr indent="-317500" lvl="0" marL="457200" rtl="0" algn="l">
              <a:lnSpc>
                <a:spcPct val="115000"/>
              </a:lnSpc>
              <a:spcBef>
                <a:spcPts val="0"/>
              </a:spcBef>
              <a:spcAft>
                <a:spcPts val="0"/>
              </a:spcAft>
              <a:buClr>
                <a:srgbClr val="24292E"/>
              </a:buClr>
              <a:buSzPts val="1400"/>
              <a:buFont typeface="Roboto"/>
              <a:buChar char="●"/>
            </a:pPr>
            <a:r>
              <a:rPr lang="en">
                <a:solidFill>
                  <a:srgbClr val="24292E"/>
                </a:solidFill>
              </a:rPr>
              <a:t>We've provided a lot of the solution code for you in the solution file, and the comments should guide you the rest of the way.</a:t>
            </a:r>
            <a:endParaRPr>
              <a:solidFill>
                <a:srgbClr val="24292E"/>
              </a:solidFill>
            </a:endParaRPr>
          </a:p>
          <a:p>
            <a:pPr indent="0" lvl="0" marL="0" rtl="0" algn="l">
              <a:spcBef>
                <a:spcPts val="1200"/>
              </a:spcBef>
              <a:spcAft>
                <a:spcPts val="800"/>
              </a:spcAft>
              <a:buNone/>
            </a:pPr>
            <a:r>
              <a:t/>
            </a:r>
            <a:endParaRPr/>
          </a:p>
        </p:txBody>
      </p:sp>
      <p:sp>
        <p:nvSpPr>
          <p:cNvPr id="1197" name="Google Shape;1197;p7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25 minutes</a:t>
            </a:r>
            <a:endParaRPr/>
          </a:p>
        </p:txBody>
      </p:sp>
      <p:sp>
        <p:nvSpPr>
          <p:cNvPr id="1198" name="Google Shape;1198;p7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sp>
        <p:nvSpPr>
          <p:cNvPr id="1203" name="Google Shape;1203;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4" name="Google Shape;1204;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7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a:t>
            </a:r>
            <a:r>
              <a:rPr lang="en"/>
              <a:t> minutes</a:t>
            </a:r>
            <a:endParaRPr/>
          </a:p>
        </p:txBody>
      </p:sp>
      <p:sp>
        <p:nvSpPr>
          <p:cNvPr id="1210" name="Google Shape;1210;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1" name="Google Shape;1211;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2" name="Google Shape;1212;p73"/>
          <p:cNvSpPr txBox="1"/>
          <p:nvPr>
            <p:ph idx="2" type="title"/>
          </p:nvPr>
        </p:nvSpPr>
        <p:spPr>
          <a:xfrm>
            <a:off x="274350" y="9985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 </a:t>
            </a:r>
            <a:r>
              <a:rPr lang="en">
                <a:latin typeface="Roboto Light"/>
                <a:ea typeface="Roboto Light"/>
                <a:cs typeface="Roboto Light"/>
                <a:sym typeface="Roboto Light"/>
              </a:rPr>
              <a:t>Red Flag CSV</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work with the code you wrote in the previous exercise and modify it so that the application creates a new CSV with the file metadata inside of it</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b="1" lang="en" sz="1800"/>
              <a:t>Instructions sent over Slack. </a:t>
            </a:r>
            <a:endParaRPr b="1"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8" name="Google Shape;1218;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Light"/>
                <a:ea typeface="Roboto Light"/>
                <a:cs typeface="Roboto Light"/>
                <a:sym typeface="Roboto Light"/>
              </a:rPr>
              <a:t>Red Flag CSV</a:t>
            </a:r>
            <a:endParaRPr>
              <a:latin typeface="Roboto Light"/>
              <a:ea typeface="Roboto Light"/>
              <a:cs typeface="Roboto Light"/>
              <a:sym typeface="Roboto Light"/>
            </a:endParaRPr>
          </a:p>
        </p:txBody>
      </p:sp>
      <p:sp>
        <p:nvSpPr>
          <p:cNvPr id="1219" name="Google Shape;1219;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220" name="Google Shape;1220;p74"/>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800"/>
              </a:spcBef>
              <a:spcAft>
                <a:spcPts val="0"/>
              </a:spcAft>
              <a:buNone/>
            </a:pPr>
            <a:r>
              <a:rPr lang="en" sz="1800">
                <a:solidFill>
                  <a:srgbClr val="24292E"/>
                </a:solidFill>
                <a:latin typeface="Roboto Light"/>
                <a:ea typeface="Roboto Light"/>
                <a:cs typeface="Roboto Light"/>
                <a:sym typeface="Roboto Light"/>
              </a:rPr>
              <a:t>Using the previous activity as a jumping off point, modify the application so that instead of printing out all of the file metadata to the screen, it will instead create a CSV file that holds all of the information instead.</a:t>
            </a:r>
            <a:endParaRPr sz="1800">
              <a:solidFill>
                <a:srgbClr val="24292E"/>
              </a:solidFill>
              <a:latin typeface="Roboto Light"/>
              <a:ea typeface="Roboto Light"/>
              <a:cs typeface="Roboto Light"/>
              <a:sym typeface="Roboto Light"/>
            </a:endParaRPr>
          </a:p>
          <a:p>
            <a:pPr indent="0" lvl="0" marL="0" rtl="0" algn="l">
              <a:lnSpc>
                <a:spcPct val="115000"/>
              </a:lnSpc>
              <a:spcBef>
                <a:spcPts val="2400"/>
              </a:spcBef>
              <a:spcAft>
                <a:spcPts val="0"/>
              </a:spcAft>
              <a:buNone/>
            </a:pPr>
            <a:r>
              <a:rPr lang="en" sz="1800">
                <a:solidFill>
                  <a:srgbClr val="24292E"/>
                </a:solidFill>
                <a:latin typeface="Roboto Light"/>
                <a:ea typeface="Roboto Light"/>
                <a:cs typeface="Roboto Light"/>
                <a:sym typeface="Roboto Light"/>
              </a:rPr>
              <a:t>You only need to add and modify two lines of your original code. We provided the script file for you with where this needs to happen.</a:t>
            </a:r>
            <a:endParaRPr sz="1800">
              <a:solidFill>
                <a:srgbClr val="24292E"/>
              </a:solidFill>
              <a:latin typeface="Roboto Light"/>
              <a:ea typeface="Roboto Light"/>
              <a:cs typeface="Roboto Light"/>
              <a:sym typeface="Roboto Light"/>
            </a:endParaRPr>
          </a:p>
          <a:p>
            <a:pPr indent="0" lvl="0" marL="1371600" rtl="0" algn="l">
              <a:lnSpc>
                <a:spcPct val="115000"/>
              </a:lnSpc>
              <a:spcBef>
                <a:spcPts val="2400"/>
              </a:spcBef>
              <a:spcAft>
                <a:spcPts val="0"/>
              </a:spcAft>
              <a:buNone/>
            </a:pPr>
            <a:r>
              <a:t/>
            </a:r>
            <a:endParaRPr sz="1200">
              <a:solidFill>
                <a:srgbClr val="24292E"/>
              </a:solidFill>
              <a:latin typeface="Arial"/>
              <a:ea typeface="Arial"/>
              <a:cs typeface="Arial"/>
              <a:sym typeface="Arial"/>
            </a:endParaRPr>
          </a:p>
          <a:p>
            <a:pPr indent="0" lvl="0" marL="0" rtl="0" algn="l">
              <a:spcBef>
                <a:spcPts val="1200"/>
              </a:spcBef>
              <a:spcAft>
                <a:spcPts val="800"/>
              </a:spcAft>
              <a:buNone/>
            </a:pPr>
            <a:r>
              <a:t/>
            </a:r>
            <a:endParaRPr/>
          </a:p>
        </p:txBody>
      </p:sp>
      <p:sp>
        <p:nvSpPr>
          <p:cNvPr id="1221" name="Google Shape;1221;p7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222" name="Google Shape;1222;p7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7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The Zip File Module</a:t>
            </a:r>
            <a:endParaRPr>
              <a:latin typeface="Roboto Mono"/>
              <a:ea typeface="Roboto Mono"/>
              <a:cs typeface="Roboto Mono"/>
              <a:sym typeface="Roboto Mono"/>
            </a:endParaRPr>
          </a:p>
        </p:txBody>
      </p:sp>
      <p:sp>
        <p:nvSpPr>
          <p:cNvPr id="1233" name="Google Shape;1233;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34" name="Google Shape;1234;p7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35" name="Google Shape;1235;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Built-In Modules</a:t>
            </a:r>
            <a:endParaRPr/>
          </a:p>
        </p:txBody>
      </p:sp>
      <p:sp>
        <p:nvSpPr>
          <p:cNvPr id="1241" name="Google Shape;1241;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2" name="Google Shape;1242;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43" name="Google Shape;1243;p77"/>
          <p:cNvPicPr preferRelativeResize="0"/>
          <p:nvPr/>
        </p:nvPicPr>
        <p:blipFill>
          <a:blip r:embed="rId3">
            <a:alphaModFix/>
          </a:blip>
          <a:stretch>
            <a:fillRect/>
          </a:stretch>
        </p:blipFill>
        <p:spPr>
          <a:xfrm>
            <a:off x="728550" y="1527725"/>
            <a:ext cx="1095201" cy="1602276"/>
          </a:xfrm>
          <a:prstGeom prst="rect">
            <a:avLst/>
          </a:prstGeom>
          <a:noFill/>
          <a:ln>
            <a:noFill/>
          </a:ln>
        </p:spPr>
      </p:pic>
      <p:sp>
        <p:nvSpPr>
          <p:cNvPr id="1244" name="Google Shape;1244;p77"/>
          <p:cNvSpPr txBox="1"/>
          <p:nvPr/>
        </p:nvSpPr>
        <p:spPr>
          <a:xfrm>
            <a:off x="2026950" y="1435350"/>
            <a:ext cx="4940700" cy="285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24292E"/>
                </a:solidFill>
                <a:highlight>
                  <a:srgbClr val="FFFFFF"/>
                </a:highlight>
                <a:latin typeface="Roboto"/>
                <a:ea typeface="Roboto"/>
                <a:cs typeface="Roboto"/>
                <a:sym typeface="Roboto"/>
              </a:rPr>
              <a:t>Zip file </a:t>
            </a:r>
            <a:r>
              <a:rPr lang="en" sz="1800">
                <a:solidFill>
                  <a:srgbClr val="24292E"/>
                </a:solidFill>
                <a:highlight>
                  <a:srgbClr val="FFFFFF"/>
                </a:highlight>
                <a:latin typeface="Roboto Light"/>
                <a:ea typeface="Roboto Light"/>
                <a:cs typeface="Roboto Light"/>
                <a:sym typeface="Roboto Light"/>
              </a:rPr>
              <a:t>format is a common archive and compression standard that works by taking large files or </a:t>
            </a:r>
            <a:r>
              <a:rPr lang="en" sz="1800">
                <a:solidFill>
                  <a:srgbClr val="24292E"/>
                </a:solidFill>
                <a:highlight>
                  <a:srgbClr val="FFFFFF"/>
                </a:highlight>
                <a:latin typeface="Roboto Light"/>
                <a:ea typeface="Roboto Light"/>
                <a:cs typeface="Roboto Light"/>
                <a:sym typeface="Roboto Light"/>
              </a:rPr>
              <a:t>collections</a:t>
            </a:r>
            <a:r>
              <a:rPr lang="en" sz="1800">
                <a:solidFill>
                  <a:srgbClr val="24292E"/>
                </a:solidFill>
                <a:highlight>
                  <a:srgbClr val="FFFFFF"/>
                </a:highlight>
                <a:latin typeface="Roboto Light"/>
                <a:ea typeface="Roboto Light"/>
                <a:cs typeface="Roboto Light"/>
                <a:sym typeface="Roboto Light"/>
              </a:rPr>
              <a:t> of files and compresses them into a form that is more easily sent and </a:t>
            </a:r>
            <a:r>
              <a:rPr lang="en" sz="1800">
                <a:solidFill>
                  <a:srgbClr val="24292E"/>
                </a:solidFill>
                <a:highlight>
                  <a:srgbClr val="FFFFFF"/>
                </a:highlight>
                <a:latin typeface="Roboto Light"/>
                <a:ea typeface="Roboto Light"/>
                <a:cs typeface="Roboto Light"/>
                <a:sym typeface="Roboto Light"/>
              </a:rPr>
              <a:t>received</a:t>
            </a:r>
            <a:r>
              <a:rPr lang="en" sz="1800">
                <a:solidFill>
                  <a:srgbClr val="24292E"/>
                </a:solidFill>
                <a:highlight>
                  <a:srgbClr val="FFFFFF"/>
                </a:highlight>
                <a:latin typeface="Roboto Light"/>
                <a:ea typeface="Roboto Light"/>
                <a:cs typeface="Roboto Light"/>
                <a:sym typeface="Roboto Light"/>
              </a:rPr>
              <a:t>. </a:t>
            </a:r>
            <a:endParaRPr sz="2400">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78"/>
          <p:cNvSpPr txBox="1"/>
          <p:nvPr>
            <p:ph idx="1" type="subTitle"/>
          </p:nvPr>
        </p:nvSpPr>
        <p:spPr>
          <a:xfrm>
            <a:off x="0" y="675975"/>
            <a:ext cx="75126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Providing users with the ability to read, write, append and list a zip  file</a:t>
            </a:r>
            <a:endParaRPr sz="1600"/>
          </a:p>
        </p:txBody>
      </p:sp>
      <p:sp>
        <p:nvSpPr>
          <p:cNvPr id="1250" name="Google Shape;1250;p78"/>
          <p:cNvSpPr txBox="1"/>
          <p:nvPr>
            <p:ph idx="2" type="body"/>
          </p:nvPr>
        </p:nvSpPr>
        <p:spPr>
          <a:xfrm>
            <a:off x="-12425" y="1120800"/>
            <a:ext cx="6699600" cy="3897600"/>
          </a:xfrm>
          <a:prstGeom prst="rect">
            <a:avLst/>
          </a:prstGeom>
          <a:ln cap="flat" cmpd="sng" w="9525">
            <a:solidFill>
              <a:srgbClr val="3D85C6"/>
            </a:solidFill>
            <a:prstDash val="solid"/>
            <a:round/>
            <a:headEnd len="sm" w="sm" type="none"/>
            <a:tailEnd len="sm" w="sm" type="none"/>
          </a:ln>
        </p:spPr>
        <p:txBody>
          <a:bodyPr anchorCtr="0" anchor="t" bIns="914400" lIns="457200" spcFirstLastPara="1" rIns="457200" wrap="square" tIns="0">
            <a:noAutofit/>
          </a:bodyPr>
          <a:lstStyle/>
          <a:p>
            <a:pPr indent="0" lvl="0" marL="0" rtl="0" algn="l">
              <a:lnSpc>
                <a:spcPct val="142857"/>
              </a:lnSpc>
              <a:spcBef>
                <a:spcPts val="0"/>
              </a:spcBef>
              <a:spcAft>
                <a:spcPts val="0"/>
              </a:spcAft>
              <a:buClr>
                <a:srgbClr val="000000"/>
              </a:buClr>
              <a:buSzPts val="1100"/>
              <a:buFont typeface="Arial"/>
              <a:buNone/>
            </a:pPr>
            <a:r>
              <a:rPr lang="en" sz="1000">
                <a:solidFill>
                  <a:srgbClr val="6A737D"/>
                </a:solidFill>
                <a:latin typeface="Roboto Mono"/>
                <a:ea typeface="Roboto Mono"/>
                <a:cs typeface="Roboto Mono"/>
                <a:sym typeface="Roboto Mono"/>
              </a:rPr>
              <a:t># Import the zipfile module into the application</a:t>
            </a:r>
            <a:endParaRPr sz="10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rPr lang="en" sz="1000">
                <a:solidFill>
                  <a:srgbClr val="D73A49"/>
                </a:solidFill>
                <a:latin typeface="Roboto Mono"/>
                <a:ea typeface="Roboto Mono"/>
                <a:cs typeface="Roboto Mono"/>
                <a:sym typeface="Roboto Mono"/>
              </a:rPr>
              <a:t>import</a:t>
            </a:r>
            <a:r>
              <a:rPr lang="en" sz="1000">
                <a:solidFill>
                  <a:srgbClr val="24292E"/>
                </a:solidFill>
                <a:latin typeface="Roboto Mono"/>
                <a:ea typeface="Roboto Mono"/>
                <a:cs typeface="Roboto Mono"/>
                <a:sym typeface="Roboto Mono"/>
              </a:rPr>
              <a:t> zipfile</a:t>
            </a:r>
            <a:endParaRPr sz="1000">
              <a:solidFill>
                <a:srgbClr val="24292E"/>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10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rPr lang="en" sz="1000">
                <a:solidFill>
                  <a:srgbClr val="6A737D"/>
                </a:solidFill>
                <a:latin typeface="Roboto Mono"/>
                <a:ea typeface="Roboto Mono"/>
                <a:cs typeface="Roboto Mono"/>
                <a:sym typeface="Roboto Mono"/>
              </a:rPr>
              <a:t># Create a reference to the ZIP file you would like to extract</a:t>
            </a:r>
            <a:endParaRPr sz="10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rPr lang="en" sz="1000">
                <a:solidFill>
                  <a:srgbClr val="24292E"/>
                </a:solidFill>
                <a:latin typeface="Roboto Mono"/>
                <a:ea typeface="Roboto Mono"/>
                <a:cs typeface="Roboto Mono"/>
                <a:sym typeface="Roboto Mono"/>
              </a:rPr>
              <a:t>zipfileReference </a:t>
            </a:r>
            <a:r>
              <a:rPr lang="en" sz="1000">
                <a:solidFill>
                  <a:srgbClr val="D73A49"/>
                </a:solidFill>
                <a:latin typeface="Roboto Mono"/>
                <a:ea typeface="Roboto Mono"/>
                <a:cs typeface="Roboto Mono"/>
                <a:sym typeface="Roboto Mono"/>
              </a:rPr>
              <a:t>=</a:t>
            </a:r>
            <a:r>
              <a:rPr lang="en" sz="1000">
                <a:solidFill>
                  <a:srgbClr val="24292E"/>
                </a:solidFill>
                <a:latin typeface="Roboto Mono"/>
                <a:ea typeface="Roboto Mono"/>
                <a:cs typeface="Roboto Mono"/>
                <a:sym typeface="Roboto Mono"/>
              </a:rPr>
              <a:t> zipfile.ZipFile(</a:t>
            </a:r>
            <a:r>
              <a:rPr lang="en" sz="1000">
                <a:solidFill>
                  <a:srgbClr val="032F62"/>
                </a:solidFill>
                <a:latin typeface="Roboto Mono"/>
                <a:ea typeface="Roboto Mono"/>
                <a:cs typeface="Roboto Mono"/>
                <a:sym typeface="Roboto Mono"/>
              </a:rPr>
              <a:t>"Text.zip"</a:t>
            </a:r>
            <a:r>
              <a:rPr lang="en" sz="1000">
                <a:solidFill>
                  <a:srgbClr val="24292E"/>
                </a:solidFill>
                <a:latin typeface="Roboto Mono"/>
                <a:ea typeface="Roboto Mono"/>
                <a:cs typeface="Roboto Mono"/>
                <a:sym typeface="Roboto Mono"/>
              </a:rPr>
              <a:t>)</a:t>
            </a:r>
            <a:endParaRPr sz="1000">
              <a:solidFill>
                <a:srgbClr val="24292E"/>
              </a:solidFill>
              <a:latin typeface="Roboto Mono"/>
              <a:ea typeface="Roboto Mono"/>
              <a:cs typeface="Roboto Mono"/>
              <a:sym typeface="Roboto Mono"/>
            </a:endParaRPr>
          </a:p>
          <a:p>
            <a:pPr indent="0" lvl="0" marL="0" rtl="0" algn="l">
              <a:spcBef>
                <a:spcPts val="0"/>
              </a:spcBef>
              <a:spcAft>
                <a:spcPts val="0"/>
              </a:spcAft>
              <a:buClr>
                <a:srgbClr val="000000"/>
              </a:buClr>
              <a:buSzPts val="1100"/>
              <a:buFont typeface="Arial"/>
              <a:buNone/>
            </a:pPr>
            <a:r>
              <a:t/>
            </a:r>
            <a:endParaRPr sz="10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rPr lang="en" sz="1000">
                <a:solidFill>
                  <a:srgbClr val="6A737D"/>
                </a:solidFill>
                <a:latin typeface="Roboto Mono"/>
                <a:ea typeface="Roboto Mono"/>
                <a:cs typeface="Roboto Mono"/>
                <a:sym typeface="Roboto Mono"/>
              </a:rPr>
              <a:t># Run the `.extractall()` function on the variable containing the connection to the external ZIP file</a:t>
            </a:r>
            <a:endParaRPr sz="10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rPr lang="en" sz="1000">
                <a:solidFill>
                  <a:srgbClr val="24292E"/>
                </a:solidFill>
                <a:latin typeface="Roboto Mono"/>
                <a:ea typeface="Roboto Mono"/>
                <a:cs typeface="Roboto Mono"/>
                <a:sym typeface="Roboto Mono"/>
              </a:rPr>
              <a:t>zipfileReference.extractall()</a:t>
            </a:r>
            <a:endParaRPr sz="10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t/>
            </a:r>
            <a:endParaRPr sz="10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rPr lang="en" sz="1000">
                <a:solidFill>
                  <a:srgbClr val="6A737D"/>
                </a:solidFill>
                <a:latin typeface="Roboto Mono"/>
                <a:ea typeface="Roboto Mono"/>
                <a:cs typeface="Roboto Mono"/>
                <a:sym typeface="Roboto Mono"/>
              </a:rPr>
              <a:t># creating another reference, this time to a locked ZIP file</a:t>
            </a:r>
            <a:endParaRPr sz="10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rPr lang="en" sz="1000">
                <a:solidFill>
                  <a:srgbClr val="24292E"/>
                </a:solidFill>
                <a:latin typeface="Roboto Mono"/>
                <a:ea typeface="Roboto Mono"/>
                <a:cs typeface="Roboto Mono"/>
                <a:sym typeface="Roboto Mono"/>
              </a:rPr>
              <a:t>lockedZip </a:t>
            </a:r>
            <a:r>
              <a:rPr lang="en" sz="1000">
                <a:solidFill>
                  <a:srgbClr val="D73A49"/>
                </a:solidFill>
                <a:latin typeface="Roboto Mono"/>
                <a:ea typeface="Roboto Mono"/>
                <a:cs typeface="Roboto Mono"/>
                <a:sym typeface="Roboto Mono"/>
              </a:rPr>
              <a:t>=</a:t>
            </a:r>
            <a:r>
              <a:rPr lang="en" sz="1000">
                <a:solidFill>
                  <a:srgbClr val="24292E"/>
                </a:solidFill>
                <a:latin typeface="Roboto Mono"/>
                <a:ea typeface="Roboto Mono"/>
                <a:cs typeface="Roboto Mono"/>
                <a:sym typeface="Roboto Mono"/>
              </a:rPr>
              <a:t> zipfile.ZipFile(</a:t>
            </a:r>
            <a:r>
              <a:rPr lang="en" sz="1000">
                <a:solidFill>
                  <a:srgbClr val="032F62"/>
                </a:solidFill>
                <a:latin typeface="Roboto Mono"/>
                <a:ea typeface="Roboto Mono"/>
                <a:cs typeface="Roboto Mono"/>
                <a:sym typeface="Roboto Mono"/>
              </a:rPr>
              <a:t>"Books.zip"</a:t>
            </a:r>
            <a:r>
              <a:rPr lang="en" sz="1000">
                <a:solidFill>
                  <a:srgbClr val="24292E"/>
                </a:solidFill>
                <a:latin typeface="Roboto Mono"/>
                <a:ea typeface="Roboto Mono"/>
                <a:cs typeface="Roboto Mono"/>
                <a:sym typeface="Roboto Mono"/>
              </a:rPr>
              <a:t>)</a:t>
            </a:r>
            <a:endParaRPr sz="10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t/>
            </a:r>
            <a:endParaRPr sz="10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rPr lang="en" sz="1000">
                <a:solidFill>
                  <a:srgbClr val="6A737D"/>
                </a:solidFill>
                <a:latin typeface="Roboto Mono"/>
                <a:ea typeface="Roboto Mono"/>
                <a:cs typeface="Roboto Mono"/>
                <a:sym typeface="Roboto Mono"/>
              </a:rPr>
              <a:t># Variable used to store the password string</a:t>
            </a:r>
            <a:endParaRPr sz="10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rPr lang="en" sz="1000">
                <a:solidFill>
                  <a:srgbClr val="24292E"/>
                </a:solidFill>
                <a:latin typeface="Roboto Mono"/>
                <a:ea typeface="Roboto Mono"/>
                <a:cs typeface="Roboto Mono"/>
                <a:sym typeface="Roboto Mono"/>
              </a:rPr>
              <a:t>password </a:t>
            </a:r>
            <a:r>
              <a:rPr lang="en" sz="1000">
                <a:solidFill>
                  <a:srgbClr val="D73A49"/>
                </a:solidFill>
                <a:latin typeface="Roboto Mono"/>
                <a:ea typeface="Roboto Mono"/>
                <a:cs typeface="Roboto Mono"/>
                <a:sym typeface="Roboto Mono"/>
              </a:rPr>
              <a:t>=</a:t>
            </a:r>
            <a:r>
              <a:rPr lang="en" sz="1000">
                <a:solidFill>
                  <a:srgbClr val="24292E"/>
                </a:solidFill>
                <a:latin typeface="Roboto Mono"/>
                <a:ea typeface="Roboto Mono"/>
                <a:cs typeface="Roboto Mono"/>
                <a:sym typeface="Roboto Mono"/>
              </a:rPr>
              <a:t> </a:t>
            </a:r>
            <a:r>
              <a:rPr lang="en" sz="1000">
                <a:solidFill>
                  <a:srgbClr val="032F62"/>
                </a:solidFill>
                <a:latin typeface="Roboto Mono"/>
                <a:ea typeface="Roboto Mono"/>
                <a:cs typeface="Roboto Mono"/>
                <a:sym typeface="Roboto Mono"/>
              </a:rPr>
              <a:t>"password"</a:t>
            </a:r>
            <a:endParaRPr sz="1000">
              <a:solidFill>
                <a:srgbClr val="032F62"/>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t/>
            </a:r>
            <a:endParaRPr sz="1000">
              <a:solidFill>
                <a:srgbClr val="24292E"/>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rPr lang="en" sz="1000">
                <a:solidFill>
                  <a:srgbClr val="6A737D"/>
                </a:solidFill>
                <a:latin typeface="Roboto Mono"/>
                <a:ea typeface="Roboto Mono"/>
                <a:cs typeface="Roboto Mono"/>
                <a:sym typeface="Roboto Mono"/>
              </a:rPr>
              <a:t># Running the `.extractall()` function with a password</a:t>
            </a:r>
            <a:endParaRPr sz="1000">
              <a:solidFill>
                <a:srgbClr val="6A737D"/>
              </a:solidFill>
              <a:latin typeface="Roboto Mono"/>
              <a:ea typeface="Roboto Mono"/>
              <a:cs typeface="Roboto Mono"/>
              <a:sym typeface="Roboto Mono"/>
            </a:endParaRPr>
          </a:p>
          <a:p>
            <a:pPr indent="0" lvl="0" marL="0" rtl="0" algn="l">
              <a:lnSpc>
                <a:spcPct val="142857"/>
              </a:lnSpc>
              <a:spcBef>
                <a:spcPts val="0"/>
              </a:spcBef>
              <a:spcAft>
                <a:spcPts val="0"/>
              </a:spcAft>
              <a:buClr>
                <a:srgbClr val="000000"/>
              </a:buClr>
              <a:buSzPts val="1100"/>
              <a:buFont typeface="Arial"/>
              <a:buNone/>
            </a:pPr>
            <a:r>
              <a:rPr lang="en" sz="1000">
                <a:solidFill>
                  <a:srgbClr val="24292E"/>
                </a:solidFill>
                <a:latin typeface="Roboto Mono"/>
                <a:ea typeface="Roboto Mono"/>
                <a:cs typeface="Roboto Mono"/>
                <a:sym typeface="Roboto Mono"/>
              </a:rPr>
              <a:t>lockedZip.extractall(</a:t>
            </a:r>
            <a:r>
              <a:rPr lang="en" sz="1000">
                <a:solidFill>
                  <a:srgbClr val="E36209"/>
                </a:solidFill>
                <a:latin typeface="Roboto Mono"/>
                <a:ea typeface="Roboto Mono"/>
                <a:cs typeface="Roboto Mono"/>
                <a:sym typeface="Roboto Mono"/>
              </a:rPr>
              <a:t>pwd</a:t>
            </a:r>
            <a:r>
              <a:rPr lang="en" sz="1000">
                <a:solidFill>
                  <a:srgbClr val="D73A49"/>
                </a:solidFill>
                <a:latin typeface="Roboto Mono"/>
                <a:ea typeface="Roboto Mono"/>
                <a:cs typeface="Roboto Mono"/>
                <a:sym typeface="Roboto Mono"/>
              </a:rPr>
              <a:t>=</a:t>
            </a:r>
            <a:r>
              <a:rPr lang="en" sz="1000">
                <a:solidFill>
                  <a:srgbClr val="24292E"/>
                </a:solidFill>
                <a:latin typeface="Roboto Mono"/>
                <a:ea typeface="Roboto Mono"/>
                <a:cs typeface="Roboto Mono"/>
                <a:sym typeface="Roboto Mono"/>
              </a:rPr>
              <a:t>password.encode(</a:t>
            </a:r>
            <a:r>
              <a:rPr lang="en" sz="1000">
                <a:solidFill>
                  <a:srgbClr val="032F62"/>
                </a:solidFill>
                <a:latin typeface="Roboto Mono"/>
                <a:ea typeface="Roboto Mono"/>
                <a:cs typeface="Roboto Mono"/>
                <a:sym typeface="Roboto Mono"/>
              </a:rPr>
              <a:t>'cp850'</a:t>
            </a:r>
            <a:r>
              <a:rPr lang="en" sz="1000">
                <a:solidFill>
                  <a:srgbClr val="24292E"/>
                </a:solidFill>
                <a:latin typeface="Roboto Mono"/>
                <a:ea typeface="Roboto Mono"/>
                <a:cs typeface="Roboto Mono"/>
                <a:sym typeface="Roboto Mono"/>
              </a:rPr>
              <a:t>,</a:t>
            </a:r>
            <a:r>
              <a:rPr lang="en" sz="1000">
                <a:solidFill>
                  <a:srgbClr val="032F62"/>
                </a:solidFill>
                <a:latin typeface="Roboto Mono"/>
                <a:ea typeface="Roboto Mono"/>
                <a:cs typeface="Roboto Mono"/>
                <a:sym typeface="Roboto Mono"/>
              </a:rPr>
              <a:t>'replace'</a:t>
            </a:r>
            <a:r>
              <a:rPr lang="en" sz="1000">
                <a:solidFill>
                  <a:srgbClr val="24292E"/>
                </a:solidFill>
                <a:latin typeface="Roboto Mono"/>
                <a:ea typeface="Roboto Mono"/>
                <a:cs typeface="Roboto Mono"/>
                <a:sym typeface="Roboto Mono"/>
              </a:rPr>
              <a:t>))</a:t>
            </a:r>
            <a:endParaRPr sz="1000">
              <a:solidFill>
                <a:srgbClr val="24292E"/>
              </a:solidFill>
              <a:latin typeface="Roboto Mono"/>
              <a:ea typeface="Roboto Mono"/>
              <a:cs typeface="Roboto Mono"/>
              <a:sym typeface="Roboto Mono"/>
            </a:endParaRPr>
          </a:p>
          <a:p>
            <a:pPr indent="0" lvl="0" marL="0" rtl="0" algn="l">
              <a:spcBef>
                <a:spcPts val="0"/>
              </a:spcBef>
              <a:spcAft>
                <a:spcPts val="800"/>
              </a:spcAft>
              <a:buNone/>
            </a:pPr>
            <a:r>
              <a:t/>
            </a:r>
            <a:endParaRPr/>
          </a:p>
        </p:txBody>
      </p:sp>
      <p:sp>
        <p:nvSpPr>
          <p:cNvPr id="1251" name="Google Shape;1251;p78"/>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solidFill>
                  <a:srgbClr val="24292E"/>
                </a:solidFill>
                <a:latin typeface="Roboto Mono"/>
                <a:ea typeface="Roboto Mono"/>
                <a:cs typeface="Roboto Mono"/>
                <a:sym typeface="Roboto Mono"/>
              </a:rPr>
              <a:t>zipfile.ZipFile</a:t>
            </a:r>
            <a:endParaRPr sz="1200">
              <a:solidFill>
                <a:srgbClr val="24292E"/>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24292E"/>
                </a:solidFill>
              </a:rPr>
              <a:t>function returns a zip file object. In the example, we've stored the returned object into a variable.</a:t>
            </a:r>
            <a:endParaRPr sz="1200">
              <a:solidFill>
                <a:srgbClr val="24292E"/>
              </a:solidFill>
            </a:endParaRPr>
          </a:p>
          <a:p>
            <a:pPr indent="0" lvl="0" marL="0" rtl="0" algn="l">
              <a:lnSpc>
                <a:spcPct val="115000"/>
              </a:lnSpc>
              <a:spcBef>
                <a:spcPts val="0"/>
              </a:spcBef>
              <a:spcAft>
                <a:spcPts val="0"/>
              </a:spcAft>
              <a:buNone/>
            </a:pPr>
            <a:r>
              <a:t/>
            </a:r>
            <a:endParaRPr sz="1200">
              <a:solidFill>
                <a:srgbClr val="24292E"/>
              </a:solidFill>
            </a:endParaRPr>
          </a:p>
          <a:p>
            <a:pPr indent="0" lvl="0" marL="0" rtl="0" algn="l">
              <a:lnSpc>
                <a:spcPct val="115000"/>
              </a:lnSpc>
              <a:spcBef>
                <a:spcPts val="0"/>
              </a:spcBef>
              <a:spcAft>
                <a:spcPts val="0"/>
              </a:spcAft>
              <a:buNone/>
            </a:pPr>
            <a:r>
              <a:rPr lang="en" sz="1200">
                <a:solidFill>
                  <a:srgbClr val="24292E"/>
                </a:solidFill>
              </a:rPr>
              <a:t>We save that object into a variable, and then we run the </a:t>
            </a:r>
            <a:r>
              <a:rPr lang="en" sz="1200">
                <a:solidFill>
                  <a:srgbClr val="24292E"/>
                </a:solidFill>
                <a:latin typeface="Roboto Mono"/>
                <a:ea typeface="Roboto Mono"/>
                <a:cs typeface="Roboto Mono"/>
                <a:sym typeface="Roboto Mono"/>
              </a:rPr>
              <a:t>.extractall() </a:t>
            </a:r>
            <a:r>
              <a:rPr lang="en" sz="1200">
                <a:solidFill>
                  <a:srgbClr val="24292E"/>
                </a:solidFill>
              </a:rPr>
              <a:t>function on the variable.</a:t>
            </a:r>
            <a:endParaRPr sz="1200">
              <a:solidFill>
                <a:srgbClr val="24292E"/>
              </a:solidFill>
            </a:endParaRPr>
          </a:p>
          <a:p>
            <a:pPr indent="0" lvl="0" marL="0" rtl="0" algn="l">
              <a:lnSpc>
                <a:spcPct val="115000"/>
              </a:lnSpc>
              <a:spcBef>
                <a:spcPts val="0"/>
              </a:spcBef>
              <a:spcAft>
                <a:spcPts val="0"/>
              </a:spcAft>
              <a:buNone/>
            </a:pPr>
            <a:r>
              <a:t/>
            </a:r>
            <a:endParaRPr sz="1400">
              <a:solidFill>
                <a:srgbClr val="24292E"/>
              </a:solidFill>
            </a:endParaRPr>
          </a:p>
        </p:txBody>
      </p:sp>
      <p:sp>
        <p:nvSpPr>
          <p:cNvPr id="1252" name="Google Shape;1252;p78"/>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zipfile </a:t>
            </a:r>
            <a:r>
              <a:rPr lang="en"/>
              <a:t>Module</a:t>
            </a:r>
            <a:endParaRPr/>
          </a:p>
        </p:txBody>
      </p:sp>
      <p:sp>
        <p:nvSpPr>
          <p:cNvPr id="1253" name="Google Shape;1253;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54" name="Google Shape;1254;p7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5" name="Google Shape;1255;p78"/>
          <p:cNvSpPr/>
          <p:nvPr/>
        </p:nvSpPr>
        <p:spPr>
          <a:xfrm>
            <a:off x="355100" y="1881825"/>
            <a:ext cx="3839700" cy="2886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8"/>
          <p:cNvSpPr/>
          <p:nvPr/>
        </p:nvSpPr>
        <p:spPr>
          <a:xfrm>
            <a:off x="395425" y="2706975"/>
            <a:ext cx="2387400" cy="2886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7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262" name="Google Shape;126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3" name="Google Shape;1263;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4" name="Google Shape;1264;p79"/>
          <p:cNvSpPr txBox="1"/>
          <p:nvPr>
            <p:ph idx="2" type="title"/>
          </p:nvPr>
        </p:nvSpPr>
        <p:spPr>
          <a:xfrm>
            <a:off x="274350" y="9985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 </a:t>
            </a:r>
            <a:r>
              <a:rPr lang="en">
                <a:latin typeface="Roboto Light"/>
                <a:ea typeface="Roboto Light"/>
                <a:cs typeface="Roboto Light"/>
                <a:sym typeface="Roboto Light"/>
              </a:rPr>
              <a:t>Zip-a-Dee-Doo-Dah</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are given a password-protected zip file filled with music sheets and then will have to unpack the file using Python’s zipfile module.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b="1" lang="en" sz="1800"/>
              <a:t>Instructions sent over Slack. </a:t>
            </a:r>
            <a:endParaRPr b="1"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70" name="Google Shape;1270;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solidFill>
                  <a:schemeClr val="dk1"/>
                </a:solidFill>
                <a:latin typeface="Roboto Light"/>
                <a:ea typeface="Roboto Light"/>
                <a:cs typeface="Roboto Light"/>
                <a:sym typeface="Roboto Light"/>
              </a:rPr>
              <a:t>Zip-a-Dee-Doo-Dah</a:t>
            </a:r>
            <a:r>
              <a:rPr lang="en"/>
              <a:t> </a:t>
            </a:r>
            <a:endParaRPr/>
          </a:p>
        </p:txBody>
      </p:sp>
      <p:sp>
        <p:nvSpPr>
          <p:cNvPr id="1271" name="Google Shape;1271;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1272" name="Google Shape;1272;p80"/>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342900" lvl="0" marL="457200" rtl="0" algn="l">
              <a:lnSpc>
                <a:spcPct val="150000"/>
              </a:lnSpc>
              <a:spcBef>
                <a:spcPts val="120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Create a Python application that takes the MusicSheets file and unzips it.</a:t>
            </a:r>
            <a:endParaRPr sz="1800">
              <a:solidFill>
                <a:srgbClr val="24292E"/>
              </a:solidFill>
              <a:latin typeface="Roboto Light"/>
              <a:ea typeface="Roboto Light"/>
              <a:cs typeface="Roboto Light"/>
              <a:sym typeface="Roboto Light"/>
            </a:endParaRPr>
          </a:p>
          <a:p>
            <a:pPr indent="-342900" lvl="0" marL="457200" rtl="0" algn="l">
              <a:lnSpc>
                <a:spcPct val="150000"/>
              </a:lnSpc>
              <a:spcBef>
                <a:spcPts val="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The zip file IS password protected! ComicSans is the password.</a:t>
            </a:r>
            <a:endParaRPr sz="1800">
              <a:solidFill>
                <a:srgbClr val="24292E"/>
              </a:solidFill>
              <a:latin typeface="Roboto Light"/>
              <a:ea typeface="Roboto Light"/>
              <a:cs typeface="Roboto Light"/>
              <a:sym typeface="Roboto Light"/>
            </a:endParaRPr>
          </a:p>
          <a:p>
            <a:pPr indent="-342900" lvl="0" marL="457200" rtl="0" algn="l">
              <a:lnSpc>
                <a:spcPct val="150000"/>
              </a:lnSpc>
              <a:spcBef>
                <a:spcPts val="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The script file will walk you step-by-step through the solution code you will need to write.</a:t>
            </a:r>
            <a:endParaRPr sz="1800">
              <a:solidFill>
                <a:srgbClr val="24292E"/>
              </a:solidFill>
              <a:latin typeface="Roboto Light"/>
              <a:ea typeface="Roboto Light"/>
              <a:cs typeface="Roboto Light"/>
              <a:sym typeface="Roboto Light"/>
            </a:endParaRPr>
          </a:p>
          <a:p>
            <a:pPr indent="0" lvl="0" marL="0" rtl="0" algn="l">
              <a:spcBef>
                <a:spcPts val="1200"/>
              </a:spcBef>
              <a:spcAft>
                <a:spcPts val="800"/>
              </a:spcAft>
              <a:buNone/>
            </a:pPr>
            <a:r>
              <a:t/>
            </a:r>
            <a:endParaRPr/>
          </a:p>
        </p:txBody>
      </p:sp>
      <p:sp>
        <p:nvSpPr>
          <p:cNvPr id="1273" name="Google Shape;1273;p8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274" name="Google Shape;1274;p8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35" name="Google Shape;1035;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you will be able to:</a:t>
            </a:r>
            <a:endParaRPr/>
          </a:p>
        </p:txBody>
      </p:sp>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8" name="Google Shape;1038;p5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lnSpc>
                <a:spcPct val="115000"/>
              </a:lnSpc>
              <a:spcBef>
                <a:spcPts val="0"/>
              </a:spcBef>
              <a:spcAft>
                <a:spcPts val="0"/>
              </a:spcAft>
              <a:buClr>
                <a:srgbClr val="24292E"/>
              </a:buClr>
              <a:buSzPts val="1800"/>
              <a:buFont typeface="Roboto"/>
              <a:buChar char="☐"/>
            </a:pPr>
            <a:r>
              <a:rPr lang="en" sz="2200">
                <a:solidFill>
                  <a:schemeClr val="dk1"/>
                </a:solidFill>
              </a:rPr>
              <a:t>Return a file's metadata using the </a:t>
            </a:r>
            <a:r>
              <a:rPr lang="en" sz="2200">
                <a:solidFill>
                  <a:schemeClr val="dk1"/>
                </a:solidFill>
                <a:latin typeface="Roboto Mono"/>
                <a:ea typeface="Roboto Mono"/>
                <a:cs typeface="Roboto Mono"/>
                <a:sym typeface="Roboto Mono"/>
              </a:rPr>
              <a:t>os.stat()</a:t>
            </a:r>
            <a:r>
              <a:rPr lang="en" sz="2200">
                <a:solidFill>
                  <a:schemeClr val="dk1"/>
                </a:solidFill>
              </a:rPr>
              <a:t> function</a:t>
            </a:r>
            <a:endParaRPr sz="22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342900" lvl="0" marL="457200" rtl="0" algn="l">
              <a:lnSpc>
                <a:spcPct val="115000"/>
              </a:lnSpc>
              <a:spcBef>
                <a:spcPts val="0"/>
              </a:spcBef>
              <a:spcAft>
                <a:spcPts val="0"/>
              </a:spcAft>
              <a:buClr>
                <a:srgbClr val="24292E"/>
              </a:buClr>
              <a:buSzPts val="1800"/>
              <a:buFont typeface="Roboto"/>
              <a:buChar char="☐"/>
            </a:pPr>
            <a:r>
              <a:rPr lang="en" sz="2200">
                <a:solidFill>
                  <a:schemeClr val="dk1"/>
                </a:solidFill>
              </a:rPr>
              <a:t>Use functions to get the size of a file, when it was last accessed, and when it was last modified</a:t>
            </a:r>
            <a:endParaRPr sz="2200">
              <a:solidFill>
                <a:schemeClr val="dk1"/>
              </a:solidFill>
            </a:endParaRPr>
          </a:p>
          <a:p>
            <a:pPr indent="0" lvl="0" marL="457200" rtl="0" algn="l">
              <a:lnSpc>
                <a:spcPct val="115000"/>
              </a:lnSpc>
              <a:spcBef>
                <a:spcPts val="0"/>
              </a:spcBef>
              <a:spcAft>
                <a:spcPts val="0"/>
              </a:spcAft>
              <a:buNone/>
            </a:pPr>
            <a:r>
              <a:t/>
            </a:r>
            <a:endParaRPr sz="600">
              <a:solidFill>
                <a:schemeClr val="dk1"/>
              </a:solidFill>
            </a:endParaRPr>
          </a:p>
          <a:p>
            <a:pPr indent="-342900" lvl="0" marL="457200" rtl="0" algn="l">
              <a:lnSpc>
                <a:spcPct val="115000"/>
              </a:lnSpc>
              <a:spcBef>
                <a:spcPts val="0"/>
              </a:spcBef>
              <a:spcAft>
                <a:spcPts val="0"/>
              </a:spcAft>
              <a:buClr>
                <a:srgbClr val="24292E"/>
              </a:buClr>
              <a:buSzPts val="1800"/>
              <a:buFont typeface="Roboto"/>
              <a:buChar char="☐"/>
            </a:pPr>
            <a:r>
              <a:rPr lang="en" sz="2200">
                <a:solidFill>
                  <a:schemeClr val="dk1"/>
                </a:solidFill>
              </a:rPr>
              <a:t>Convert dates and times from one format to another using the the datetime module</a:t>
            </a:r>
            <a:endParaRPr sz="2200">
              <a:solidFill>
                <a:schemeClr val="dk1"/>
              </a:solidFill>
            </a:endParaRPr>
          </a:p>
          <a:p>
            <a:pPr indent="0" lvl="0" marL="457200" rtl="0" algn="l">
              <a:lnSpc>
                <a:spcPct val="115000"/>
              </a:lnSpc>
              <a:spcBef>
                <a:spcPts val="0"/>
              </a:spcBef>
              <a:spcAft>
                <a:spcPts val="0"/>
              </a:spcAft>
              <a:buNone/>
            </a:pPr>
            <a:r>
              <a:t/>
            </a:r>
            <a:endParaRPr sz="600">
              <a:solidFill>
                <a:schemeClr val="dk1"/>
              </a:solidFill>
            </a:endParaRPr>
          </a:p>
          <a:p>
            <a:pPr indent="-342900" lvl="0" marL="457200" rtl="0" algn="l">
              <a:lnSpc>
                <a:spcPct val="115000"/>
              </a:lnSpc>
              <a:spcBef>
                <a:spcPts val="0"/>
              </a:spcBef>
              <a:spcAft>
                <a:spcPts val="0"/>
              </a:spcAft>
              <a:buClr>
                <a:srgbClr val="24292E"/>
              </a:buClr>
              <a:buSzPts val="1800"/>
              <a:buFont typeface="Roboto"/>
              <a:buChar char="☐"/>
            </a:pPr>
            <a:r>
              <a:rPr lang="en" sz="2200">
                <a:solidFill>
                  <a:schemeClr val="dk1"/>
                </a:solidFill>
              </a:rPr>
              <a:t>Remove files from a system using the </a:t>
            </a:r>
            <a:r>
              <a:rPr lang="en" sz="2200">
                <a:solidFill>
                  <a:schemeClr val="dk1"/>
                </a:solidFill>
                <a:latin typeface="Roboto Mono"/>
                <a:ea typeface="Roboto Mono"/>
                <a:cs typeface="Roboto Mono"/>
                <a:sym typeface="Roboto Mono"/>
              </a:rPr>
              <a:t>os.remove()</a:t>
            </a:r>
            <a:r>
              <a:rPr lang="en" sz="2200">
                <a:solidFill>
                  <a:schemeClr val="dk1"/>
                </a:solidFill>
              </a:rPr>
              <a:t> function.</a:t>
            </a:r>
            <a:endParaRPr sz="22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342900" lvl="0" marL="457200" rtl="0" algn="l">
              <a:lnSpc>
                <a:spcPct val="115000"/>
              </a:lnSpc>
              <a:spcBef>
                <a:spcPts val="0"/>
              </a:spcBef>
              <a:spcAft>
                <a:spcPts val="0"/>
              </a:spcAft>
              <a:buClr>
                <a:srgbClr val="24292E"/>
              </a:buClr>
              <a:buSzPts val="1800"/>
              <a:buFont typeface="Roboto"/>
              <a:buChar char="☐"/>
            </a:pPr>
            <a:r>
              <a:rPr lang="en" sz="2200">
                <a:solidFill>
                  <a:schemeClr val="dk1"/>
                </a:solidFill>
              </a:rPr>
              <a:t>Extract zip files using the zipfile module.</a:t>
            </a:r>
            <a:endParaRPr sz="1800">
              <a:solidFill>
                <a:srgbClr val="24292E"/>
              </a:solidFill>
            </a:endParaRPr>
          </a:p>
          <a:p>
            <a:pPr indent="0" lvl="0" marL="457200" rtl="0" algn="l">
              <a:lnSpc>
                <a:spcPct val="115000"/>
              </a:lnSpc>
              <a:spcBef>
                <a:spcPts val="0"/>
              </a:spcBef>
              <a:spcAft>
                <a:spcPts val="0"/>
              </a:spcAft>
              <a:buNone/>
            </a:pPr>
            <a:r>
              <a:t/>
            </a:r>
            <a:endParaRPr sz="21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80" name="Google Shape;1280;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b="1" lang="en"/>
              <a:t>4</a:t>
            </a:r>
            <a:r>
              <a:rPr b="1" lang="en"/>
              <a:t>0 minutes</a:t>
            </a:r>
            <a:endParaRPr b="1"/>
          </a:p>
        </p:txBody>
      </p:sp>
      <p:sp>
        <p:nvSpPr>
          <p:cNvPr id="1286" name="Google Shape;1286;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7" name="Google Shape;1287;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8" name="Google Shape;1288;p82"/>
          <p:cNvSpPr txBox="1"/>
          <p:nvPr>
            <p:ph idx="2" type="title"/>
          </p:nvPr>
        </p:nvSpPr>
        <p:spPr>
          <a:xfrm>
            <a:off x="274350" y="9985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 </a:t>
            </a:r>
            <a:r>
              <a:rPr lang="en">
                <a:latin typeface="Roboto Light"/>
                <a:ea typeface="Roboto Light"/>
                <a:cs typeface="Roboto Light"/>
                <a:sym typeface="Roboto Light"/>
              </a:rPr>
              <a:t>XKCD Passwords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create a robust random-password generator.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b="1" lang="en" sz="1800"/>
              <a:t>Instructions sent over Slack. </a:t>
            </a:r>
            <a:endParaRPr b="1"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2" name="Shape 1292"/>
        <p:cNvGrpSpPr/>
        <p:nvPr/>
      </p:nvGrpSpPr>
      <p:grpSpPr>
        <a:xfrm>
          <a:off x="0" y="0"/>
          <a:ext cx="0" cy="0"/>
          <a:chOff x="0" y="0"/>
          <a:chExt cx="0" cy="0"/>
        </a:xfrm>
      </p:grpSpPr>
      <p:sp>
        <p:nvSpPr>
          <p:cNvPr id="1293" name="Google Shape;1293;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94" name="Google Shape;1294;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solidFill>
                  <a:schemeClr val="dk1"/>
                </a:solidFill>
                <a:latin typeface="Roboto Light"/>
                <a:ea typeface="Roboto Light"/>
                <a:cs typeface="Roboto Light"/>
                <a:sym typeface="Roboto Light"/>
              </a:rPr>
              <a:t>XKCD Passwords</a:t>
            </a:r>
            <a:endParaRPr/>
          </a:p>
        </p:txBody>
      </p:sp>
      <p:sp>
        <p:nvSpPr>
          <p:cNvPr id="1295" name="Google Shape;1295;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1296" name="Google Shape;1296;p83"/>
          <p:cNvSpPr txBox="1"/>
          <p:nvPr>
            <p:ph idx="2" type="body"/>
          </p:nvPr>
        </p:nvSpPr>
        <p:spPr>
          <a:xfrm>
            <a:off x="0" y="1241613"/>
            <a:ext cx="9144000" cy="3199200"/>
          </a:xfrm>
          <a:prstGeom prst="rect">
            <a:avLst/>
          </a:prstGeom>
        </p:spPr>
        <p:txBody>
          <a:bodyPr anchorCtr="0" anchor="t" bIns="914400" lIns="457200" spcFirstLastPara="1" rIns="457200" wrap="square" tIns="0">
            <a:noAutofit/>
          </a:bodyPr>
          <a:lstStyle/>
          <a:p>
            <a:pPr indent="0" lvl="0" marL="0" rtl="0" algn="l">
              <a:lnSpc>
                <a:spcPct val="114000"/>
              </a:lnSpc>
              <a:spcBef>
                <a:spcPts val="1000"/>
              </a:spcBef>
              <a:spcAft>
                <a:spcPts val="0"/>
              </a:spcAft>
              <a:buNone/>
            </a:pPr>
            <a:r>
              <a:rPr lang="en" sz="1200">
                <a:solidFill>
                  <a:srgbClr val="24292E"/>
                </a:solidFill>
                <a:latin typeface="Arial"/>
                <a:ea typeface="Arial"/>
                <a:cs typeface="Arial"/>
                <a:sym typeface="Arial"/>
              </a:rPr>
              <a:t>This application will require the </a:t>
            </a:r>
            <a:r>
              <a:rPr lang="en" sz="1000">
                <a:solidFill>
                  <a:srgbClr val="24292E"/>
                </a:solidFill>
                <a:latin typeface="Courier"/>
                <a:ea typeface="Courier"/>
                <a:cs typeface="Courier"/>
                <a:sym typeface="Courier"/>
              </a:rPr>
              <a:t>secrets</a:t>
            </a:r>
            <a:r>
              <a:rPr lang="en" sz="1200">
                <a:solidFill>
                  <a:srgbClr val="24292E"/>
                </a:solidFill>
                <a:latin typeface="Arial"/>
                <a:ea typeface="Arial"/>
                <a:cs typeface="Arial"/>
                <a:sym typeface="Arial"/>
              </a:rPr>
              <a:t>, </a:t>
            </a:r>
            <a:r>
              <a:rPr lang="en" sz="1000">
                <a:solidFill>
                  <a:srgbClr val="24292E"/>
                </a:solidFill>
                <a:latin typeface="Courier"/>
                <a:ea typeface="Courier"/>
                <a:cs typeface="Courier"/>
                <a:sym typeface="Courier"/>
              </a:rPr>
              <a:t>os</a:t>
            </a:r>
            <a:r>
              <a:rPr lang="en" sz="1200">
                <a:solidFill>
                  <a:srgbClr val="24292E"/>
                </a:solidFill>
                <a:latin typeface="Arial"/>
                <a:ea typeface="Arial"/>
                <a:cs typeface="Arial"/>
                <a:sym typeface="Arial"/>
              </a:rPr>
              <a:t>, and </a:t>
            </a:r>
            <a:r>
              <a:rPr lang="en" sz="1000">
                <a:solidFill>
                  <a:srgbClr val="24292E"/>
                </a:solidFill>
                <a:latin typeface="Courier"/>
                <a:ea typeface="Courier"/>
                <a:cs typeface="Courier"/>
                <a:sym typeface="Courier"/>
              </a:rPr>
              <a:t>zipfile</a:t>
            </a:r>
            <a:r>
              <a:rPr lang="en" sz="1200">
                <a:solidFill>
                  <a:srgbClr val="24292E"/>
                </a:solidFill>
                <a:latin typeface="Arial"/>
                <a:ea typeface="Arial"/>
                <a:cs typeface="Arial"/>
                <a:sym typeface="Arial"/>
              </a:rPr>
              <a:t> modules.</a:t>
            </a:r>
            <a:endParaRPr sz="1200">
              <a:solidFill>
                <a:srgbClr val="24292E"/>
              </a:solidFill>
              <a:latin typeface="Arial"/>
              <a:ea typeface="Arial"/>
              <a:cs typeface="Arial"/>
              <a:sym typeface="Arial"/>
            </a:endParaRPr>
          </a:p>
          <a:p>
            <a:pPr indent="0" lvl="0" marL="0" rtl="0" algn="l">
              <a:lnSpc>
                <a:spcPct val="114000"/>
              </a:lnSpc>
              <a:spcBef>
                <a:spcPts val="1000"/>
              </a:spcBef>
              <a:spcAft>
                <a:spcPts val="0"/>
              </a:spcAft>
              <a:buNone/>
            </a:pPr>
            <a:r>
              <a:rPr lang="en" sz="1200">
                <a:solidFill>
                  <a:srgbClr val="24292E"/>
                </a:solidFill>
                <a:latin typeface="Arial"/>
                <a:ea typeface="Arial"/>
                <a:cs typeface="Arial"/>
                <a:sym typeface="Arial"/>
              </a:rPr>
              <a:t>The following are three definitive parts to this application:</a:t>
            </a:r>
            <a:endParaRPr sz="1200">
              <a:solidFill>
                <a:srgbClr val="24292E"/>
              </a:solidFill>
              <a:latin typeface="Arial"/>
              <a:ea typeface="Arial"/>
              <a:cs typeface="Arial"/>
              <a:sym typeface="Arial"/>
            </a:endParaRPr>
          </a:p>
          <a:p>
            <a:pPr indent="-304800" lvl="0" marL="457200" rtl="0" algn="l">
              <a:lnSpc>
                <a:spcPct val="115000"/>
              </a:lnSpc>
              <a:spcBef>
                <a:spcPts val="2100"/>
              </a:spcBef>
              <a:spcAft>
                <a:spcPts val="0"/>
              </a:spcAft>
              <a:buClr>
                <a:srgbClr val="24292E"/>
              </a:buClr>
              <a:buSzPts val="1200"/>
              <a:buFont typeface="Arial"/>
              <a:buChar char="●"/>
            </a:pPr>
            <a:r>
              <a:rPr lang="en" sz="1200">
                <a:solidFill>
                  <a:srgbClr val="24292E"/>
                </a:solidFill>
                <a:latin typeface="Arial"/>
                <a:ea typeface="Arial"/>
                <a:cs typeface="Arial"/>
                <a:sym typeface="Arial"/>
              </a:rPr>
              <a:t>The first part connects to the zip file provided and extracts all of its contents</a:t>
            </a:r>
            <a:endParaRPr sz="1200">
              <a:solidFill>
                <a:srgbClr val="24292E"/>
              </a:solidFill>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latin typeface="Arial"/>
                <a:ea typeface="Arial"/>
                <a:cs typeface="Arial"/>
                <a:sym typeface="Arial"/>
              </a:rPr>
              <a:t>The second part builds a complete word list by looping through the text files that were originally stored within the zip file</a:t>
            </a:r>
            <a:endParaRPr sz="1200">
              <a:solidFill>
                <a:srgbClr val="24292E"/>
              </a:solidFill>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latin typeface="Arial"/>
                <a:ea typeface="Arial"/>
                <a:cs typeface="Arial"/>
                <a:sym typeface="Arial"/>
              </a:rPr>
              <a:t>The third part randomly selects four words from the complete word list, puts them together into a single string, and then prints the result to the terminal.</a:t>
            </a:r>
            <a:endParaRPr sz="1200">
              <a:solidFill>
                <a:srgbClr val="24292E"/>
              </a:solidFill>
              <a:latin typeface="Arial"/>
              <a:ea typeface="Arial"/>
              <a:cs typeface="Arial"/>
              <a:sym typeface="Arial"/>
            </a:endParaRPr>
          </a:p>
          <a:p>
            <a:pPr indent="0" lvl="0" marL="0" rtl="0" algn="l">
              <a:lnSpc>
                <a:spcPct val="100000"/>
              </a:lnSpc>
              <a:spcBef>
                <a:spcPts val="2400"/>
              </a:spcBef>
              <a:spcAft>
                <a:spcPts val="0"/>
              </a:spcAft>
              <a:buNone/>
            </a:pPr>
            <a:r>
              <a:rPr b="1" lang="en" sz="1200">
                <a:solidFill>
                  <a:srgbClr val="24292E"/>
                </a:solidFill>
                <a:latin typeface="Arial"/>
                <a:ea typeface="Arial"/>
                <a:cs typeface="Arial"/>
                <a:sym typeface="Arial"/>
              </a:rPr>
              <a:t>Hints</a:t>
            </a:r>
            <a:r>
              <a:rPr lang="en" sz="1200">
                <a:solidFill>
                  <a:srgbClr val="24292E"/>
                </a:solidFill>
                <a:latin typeface="Arial"/>
                <a:ea typeface="Arial"/>
                <a:cs typeface="Arial"/>
                <a:sym typeface="Arial"/>
              </a:rPr>
              <a:t>:</a:t>
            </a:r>
            <a:endParaRPr sz="1200">
              <a:solidFill>
                <a:srgbClr val="24292E"/>
              </a:solidFill>
              <a:latin typeface="Arial"/>
              <a:ea typeface="Arial"/>
              <a:cs typeface="Arial"/>
              <a:sym typeface="Arial"/>
            </a:endParaRPr>
          </a:p>
          <a:p>
            <a:pPr indent="0" lvl="0" marL="0" rtl="0" algn="l">
              <a:lnSpc>
                <a:spcPct val="100000"/>
              </a:lnSpc>
              <a:spcBef>
                <a:spcPts val="1000"/>
              </a:spcBef>
              <a:spcAft>
                <a:spcPts val="0"/>
              </a:spcAft>
              <a:buNone/>
            </a:pPr>
            <a:r>
              <a:rPr lang="en" sz="1200">
                <a:solidFill>
                  <a:srgbClr val="24292E"/>
                </a:solidFill>
                <a:latin typeface="Arial"/>
                <a:ea typeface="Arial"/>
                <a:cs typeface="Arial"/>
                <a:sym typeface="Arial"/>
              </a:rPr>
              <a:t>This is a challenging activity, and will likely take quite some time to finish. Feel free to work in groups!</a:t>
            </a:r>
            <a:endParaRPr sz="1200">
              <a:solidFill>
                <a:srgbClr val="24292E"/>
              </a:solidFill>
              <a:latin typeface="Arial"/>
              <a:ea typeface="Arial"/>
              <a:cs typeface="Arial"/>
              <a:sym typeface="Arial"/>
            </a:endParaRPr>
          </a:p>
          <a:p>
            <a:pPr indent="0" lvl="0" marL="0" rtl="0" algn="l">
              <a:lnSpc>
                <a:spcPct val="100000"/>
              </a:lnSpc>
              <a:spcBef>
                <a:spcPts val="1000"/>
              </a:spcBef>
              <a:spcAft>
                <a:spcPts val="0"/>
              </a:spcAft>
              <a:buNone/>
            </a:pPr>
            <a:r>
              <a:rPr lang="en" sz="1200">
                <a:solidFill>
                  <a:srgbClr val="24292E"/>
                </a:solidFill>
                <a:latin typeface="Arial"/>
                <a:ea typeface="Arial"/>
                <a:cs typeface="Arial"/>
                <a:sym typeface="Arial"/>
              </a:rPr>
              <a:t>Remember to test your application often to ensure it is working properly. Do not try and write the entire program in one go.</a:t>
            </a:r>
            <a:endParaRPr sz="1200">
              <a:solidFill>
                <a:srgbClr val="24292E"/>
              </a:solidFill>
              <a:latin typeface="Arial"/>
              <a:ea typeface="Arial"/>
              <a:cs typeface="Arial"/>
              <a:sym typeface="Arial"/>
            </a:endParaRPr>
          </a:p>
          <a:p>
            <a:pPr indent="0" lvl="0" marL="0" rtl="0" algn="l">
              <a:lnSpc>
                <a:spcPct val="100000"/>
              </a:lnSpc>
              <a:spcBef>
                <a:spcPts val="1000"/>
              </a:spcBef>
              <a:spcAft>
                <a:spcPts val="0"/>
              </a:spcAft>
              <a:buNone/>
            </a:pPr>
            <a:r>
              <a:rPr lang="en" sz="1200">
                <a:solidFill>
                  <a:srgbClr val="24292E"/>
                </a:solidFill>
                <a:latin typeface="Arial"/>
                <a:ea typeface="Arial"/>
                <a:cs typeface="Arial"/>
                <a:sym typeface="Arial"/>
              </a:rPr>
              <a:t>Parts of this code are similar to activities you have done previously. Feel free to look back at your previous code for ideas on how you could potentially solve this problem.</a:t>
            </a:r>
            <a:endParaRPr sz="1200">
              <a:solidFill>
                <a:srgbClr val="24292E"/>
              </a:solidFill>
              <a:latin typeface="Arial"/>
              <a:ea typeface="Arial"/>
              <a:cs typeface="Arial"/>
              <a:sym typeface="Arial"/>
            </a:endParaRPr>
          </a:p>
          <a:p>
            <a:pPr indent="0" lvl="0" marL="1371600" rtl="0" algn="l">
              <a:lnSpc>
                <a:spcPct val="115000"/>
              </a:lnSpc>
              <a:spcBef>
                <a:spcPts val="1000"/>
              </a:spcBef>
              <a:spcAft>
                <a:spcPts val="0"/>
              </a:spcAft>
              <a:buNone/>
            </a:pPr>
            <a:r>
              <a:t/>
            </a:r>
            <a:endParaRPr sz="1200">
              <a:solidFill>
                <a:srgbClr val="24292E"/>
              </a:solidFill>
              <a:latin typeface="Arial"/>
              <a:ea typeface="Arial"/>
              <a:cs typeface="Arial"/>
              <a:sym typeface="Arial"/>
            </a:endParaRPr>
          </a:p>
          <a:p>
            <a:pPr indent="0" lvl="0" marL="0" rtl="0" algn="l">
              <a:spcBef>
                <a:spcPts val="1200"/>
              </a:spcBef>
              <a:spcAft>
                <a:spcPts val="800"/>
              </a:spcAft>
              <a:buNone/>
            </a:pPr>
            <a:r>
              <a:t/>
            </a:r>
            <a:endParaRPr/>
          </a:p>
        </p:txBody>
      </p:sp>
      <p:sp>
        <p:nvSpPr>
          <p:cNvPr id="1297" name="Google Shape;1297;p8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40 Minutes</a:t>
            </a:r>
            <a:endParaRPr/>
          </a:p>
        </p:txBody>
      </p:sp>
      <p:sp>
        <p:nvSpPr>
          <p:cNvPr id="1298" name="Google Shape;1298;p8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4" name="Google Shape;1304;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310" name="Google Shape;1310;p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you will be able to:</a:t>
            </a:r>
            <a:endParaRPr/>
          </a:p>
        </p:txBody>
      </p:sp>
      <p:sp>
        <p:nvSpPr>
          <p:cNvPr id="1311" name="Google Shape;1311;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2" name="Google Shape;1312;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3" name="Google Shape;1313;p8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lnSpc>
                <a:spcPct val="115000"/>
              </a:lnSpc>
              <a:spcBef>
                <a:spcPts val="0"/>
              </a:spcBef>
              <a:spcAft>
                <a:spcPts val="0"/>
              </a:spcAft>
              <a:buClr>
                <a:srgbClr val="24292E"/>
              </a:buClr>
              <a:buSzPts val="1800"/>
              <a:buFont typeface="Roboto"/>
              <a:buChar char="✓"/>
            </a:pPr>
            <a:r>
              <a:rPr lang="en" sz="2200">
                <a:solidFill>
                  <a:schemeClr val="dk1"/>
                </a:solidFill>
              </a:rPr>
              <a:t>Return a file's metadata using the </a:t>
            </a:r>
            <a:r>
              <a:rPr lang="en" sz="2200">
                <a:solidFill>
                  <a:schemeClr val="dk1"/>
                </a:solidFill>
                <a:latin typeface="Roboto Mono"/>
                <a:ea typeface="Roboto Mono"/>
                <a:cs typeface="Roboto Mono"/>
                <a:sym typeface="Roboto Mono"/>
              </a:rPr>
              <a:t>os.stat()</a:t>
            </a:r>
            <a:r>
              <a:rPr lang="en" sz="2200">
                <a:solidFill>
                  <a:schemeClr val="dk1"/>
                </a:solidFill>
              </a:rPr>
              <a:t> function</a:t>
            </a:r>
            <a:endParaRPr sz="22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342900" lvl="0" marL="457200" rtl="0" algn="l">
              <a:lnSpc>
                <a:spcPct val="115000"/>
              </a:lnSpc>
              <a:spcBef>
                <a:spcPts val="0"/>
              </a:spcBef>
              <a:spcAft>
                <a:spcPts val="0"/>
              </a:spcAft>
              <a:buClr>
                <a:srgbClr val="24292E"/>
              </a:buClr>
              <a:buSzPts val="1800"/>
              <a:buFont typeface="Roboto"/>
              <a:buChar char="✓"/>
            </a:pPr>
            <a:r>
              <a:rPr lang="en" sz="2200">
                <a:solidFill>
                  <a:schemeClr val="dk1"/>
                </a:solidFill>
              </a:rPr>
              <a:t>Use functions to get the size of a file, when it was last accessed, and when it was last modified</a:t>
            </a:r>
            <a:endParaRPr sz="2200">
              <a:solidFill>
                <a:schemeClr val="dk1"/>
              </a:solidFill>
            </a:endParaRPr>
          </a:p>
          <a:p>
            <a:pPr indent="0" lvl="0" marL="457200" rtl="0" algn="l">
              <a:lnSpc>
                <a:spcPct val="115000"/>
              </a:lnSpc>
              <a:spcBef>
                <a:spcPts val="0"/>
              </a:spcBef>
              <a:spcAft>
                <a:spcPts val="0"/>
              </a:spcAft>
              <a:buNone/>
            </a:pPr>
            <a:r>
              <a:t/>
            </a:r>
            <a:endParaRPr sz="600">
              <a:solidFill>
                <a:schemeClr val="dk1"/>
              </a:solidFill>
            </a:endParaRPr>
          </a:p>
          <a:p>
            <a:pPr indent="-342900" lvl="0" marL="457200" rtl="0" algn="l">
              <a:lnSpc>
                <a:spcPct val="115000"/>
              </a:lnSpc>
              <a:spcBef>
                <a:spcPts val="0"/>
              </a:spcBef>
              <a:spcAft>
                <a:spcPts val="0"/>
              </a:spcAft>
              <a:buClr>
                <a:srgbClr val="24292E"/>
              </a:buClr>
              <a:buSzPts val="1800"/>
              <a:buFont typeface="Roboto"/>
              <a:buChar char="✓"/>
            </a:pPr>
            <a:r>
              <a:rPr lang="en" sz="2200">
                <a:solidFill>
                  <a:schemeClr val="dk1"/>
                </a:solidFill>
              </a:rPr>
              <a:t>Convert dates and times from one format to another using the the datetime module</a:t>
            </a:r>
            <a:endParaRPr sz="2200">
              <a:solidFill>
                <a:schemeClr val="dk1"/>
              </a:solidFill>
            </a:endParaRPr>
          </a:p>
          <a:p>
            <a:pPr indent="0" lvl="0" marL="457200" rtl="0" algn="l">
              <a:lnSpc>
                <a:spcPct val="115000"/>
              </a:lnSpc>
              <a:spcBef>
                <a:spcPts val="0"/>
              </a:spcBef>
              <a:spcAft>
                <a:spcPts val="0"/>
              </a:spcAft>
              <a:buNone/>
            </a:pPr>
            <a:r>
              <a:t/>
            </a:r>
            <a:endParaRPr sz="600">
              <a:solidFill>
                <a:schemeClr val="dk1"/>
              </a:solidFill>
            </a:endParaRPr>
          </a:p>
          <a:p>
            <a:pPr indent="-342900" lvl="0" marL="457200" rtl="0" algn="l">
              <a:lnSpc>
                <a:spcPct val="115000"/>
              </a:lnSpc>
              <a:spcBef>
                <a:spcPts val="0"/>
              </a:spcBef>
              <a:spcAft>
                <a:spcPts val="0"/>
              </a:spcAft>
              <a:buClr>
                <a:srgbClr val="24292E"/>
              </a:buClr>
              <a:buSzPts val="1800"/>
              <a:buFont typeface="Roboto"/>
              <a:buChar char="✓"/>
            </a:pPr>
            <a:r>
              <a:rPr lang="en" sz="2200">
                <a:solidFill>
                  <a:schemeClr val="dk1"/>
                </a:solidFill>
              </a:rPr>
              <a:t>Remove files from a system using the </a:t>
            </a:r>
            <a:r>
              <a:rPr lang="en" sz="2200">
                <a:solidFill>
                  <a:schemeClr val="dk1"/>
                </a:solidFill>
                <a:latin typeface="Roboto Mono"/>
                <a:ea typeface="Roboto Mono"/>
                <a:cs typeface="Roboto Mono"/>
                <a:sym typeface="Roboto Mono"/>
              </a:rPr>
              <a:t>os.remove()</a:t>
            </a:r>
            <a:r>
              <a:rPr lang="en" sz="2200">
                <a:solidFill>
                  <a:schemeClr val="dk1"/>
                </a:solidFill>
              </a:rPr>
              <a:t> function.</a:t>
            </a:r>
            <a:endParaRPr sz="2200">
              <a:solidFill>
                <a:schemeClr val="dk1"/>
              </a:solidFill>
            </a:endParaRPr>
          </a:p>
          <a:p>
            <a:pPr indent="0" lvl="0" marL="457200" rtl="0" algn="l">
              <a:lnSpc>
                <a:spcPct val="115000"/>
              </a:lnSpc>
              <a:spcBef>
                <a:spcPts val="0"/>
              </a:spcBef>
              <a:spcAft>
                <a:spcPts val="0"/>
              </a:spcAft>
              <a:buNone/>
            </a:pPr>
            <a:r>
              <a:t/>
            </a:r>
            <a:endParaRPr sz="1000">
              <a:solidFill>
                <a:schemeClr val="dk1"/>
              </a:solidFill>
            </a:endParaRPr>
          </a:p>
          <a:p>
            <a:pPr indent="-342900" lvl="0" marL="457200" rtl="0" algn="l">
              <a:lnSpc>
                <a:spcPct val="115000"/>
              </a:lnSpc>
              <a:spcBef>
                <a:spcPts val="0"/>
              </a:spcBef>
              <a:spcAft>
                <a:spcPts val="0"/>
              </a:spcAft>
              <a:buClr>
                <a:srgbClr val="24292E"/>
              </a:buClr>
              <a:buSzPts val="1800"/>
              <a:buFont typeface="Roboto"/>
              <a:buChar char="✓"/>
            </a:pPr>
            <a:r>
              <a:rPr lang="en" sz="2200">
                <a:solidFill>
                  <a:schemeClr val="dk1"/>
                </a:solidFill>
              </a:rPr>
              <a:t>Extract zip files using the zipfile module.</a:t>
            </a:r>
            <a:endParaRPr sz="1800">
              <a:solidFill>
                <a:srgbClr val="24292E"/>
              </a:solidFill>
            </a:endParaRPr>
          </a:p>
          <a:p>
            <a:pPr indent="0" lvl="0" marL="457200" rtl="0" algn="l">
              <a:lnSpc>
                <a:spcPct val="115000"/>
              </a:lnSpc>
              <a:spcBef>
                <a:spcPts val="0"/>
              </a:spcBef>
              <a:spcAft>
                <a:spcPts val="0"/>
              </a:spcAft>
              <a:buNone/>
            </a:pPr>
            <a:r>
              <a:t/>
            </a:r>
            <a:endParaRPr sz="2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 previous</a:t>
            </a:r>
            <a:r>
              <a:rPr lang="en"/>
              <a:t> classes, we covered:</a:t>
            </a:r>
            <a:endParaRPr/>
          </a:p>
        </p:txBody>
      </p:sp>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46" name="Google Shape;1046;p55"/>
          <p:cNvGraphicFramePr/>
          <p:nvPr/>
        </p:nvGraphicFramePr>
        <p:xfrm>
          <a:off x="488050" y="905550"/>
          <a:ext cx="3000000" cy="3000000"/>
        </p:xfrm>
        <a:graphic>
          <a:graphicData uri="http://schemas.openxmlformats.org/drawingml/2006/table">
            <a:tbl>
              <a:tblPr>
                <a:noFill/>
                <a:tableStyleId>{AB5321B7-5B25-4C88-9482-64363479F008}</a:tableStyleId>
              </a:tblPr>
              <a:tblGrid>
                <a:gridCol w="3897050"/>
                <a:gridCol w="3955325"/>
              </a:tblGrid>
              <a:tr h="624250">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Data</a:t>
                      </a:r>
                      <a:endParaRPr b="1" sz="1800">
                        <a:solidFill>
                          <a:srgbClr val="FFFFFF"/>
                        </a:solidFill>
                        <a:latin typeface="Roboto"/>
                        <a:ea typeface="Roboto"/>
                        <a:cs typeface="Roboto"/>
                        <a:sym typeface="Roboto"/>
                      </a:endParaRPr>
                    </a:p>
                  </a:txBody>
                  <a:tcPr marT="0" marB="0" marR="91425" marL="91425" anchor="ctr">
                    <a:solidFill>
                      <a:srgbClr val="000000"/>
                    </a:solidFill>
                  </a:tcPr>
                </a:tc>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Logic</a:t>
                      </a:r>
                      <a:endParaRPr b="1" sz="1800">
                        <a:solidFill>
                          <a:srgbClr val="FFFFFF"/>
                        </a:solidFill>
                        <a:latin typeface="Roboto"/>
                        <a:ea typeface="Roboto"/>
                        <a:cs typeface="Roboto"/>
                        <a:sym typeface="Roboto"/>
                      </a:endParaRPr>
                    </a:p>
                  </a:txBody>
                  <a:tcPr marT="0" marB="0" marR="91425" marL="91425" anchor="ctr">
                    <a:solidFill>
                      <a:srgbClr val="000000"/>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1. Numbers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1. Operators</a:t>
                      </a:r>
                      <a:endParaRPr sz="1800">
                        <a:latin typeface="Roboto Light"/>
                        <a:ea typeface="Roboto Light"/>
                        <a:cs typeface="Roboto Light"/>
                        <a:sym typeface="Roboto Light"/>
                      </a:endParaRPr>
                    </a:p>
                  </a:txBody>
                  <a:tcPr marT="0" marB="0" marR="91425" marL="91425" anchor="ctr">
                    <a:solidFill>
                      <a:schemeClr val="accent6"/>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2. Strings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2. Conditionals</a:t>
                      </a:r>
                      <a:endParaRPr sz="1800">
                        <a:latin typeface="Roboto Light"/>
                        <a:ea typeface="Roboto Light"/>
                        <a:cs typeface="Roboto Light"/>
                        <a:sym typeface="Roboto Light"/>
                      </a:endParaRPr>
                    </a:p>
                  </a:txBody>
                  <a:tcPr marT="0" marB="0" marR="91425" marL="91425" anchor="ctr">
                    <a:solidFill>
                      <a:schemeClr val="accent6"/>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3. Booleans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3. Loops</a:t>
                      </a:r>
                      <a:endParaRPr sz="1800">
                        <a:latin typeface="Roboto Light"/>
                        <a:ea typeface="Roboto Light"/>
                        <a:cs typeface="Roboto Light"/>
                        <a:sym typeface="Roboto Light"/>
                      </a:endParaRPr>
                    </a:p>
                  </a:txBody>
                  <a:tcPr marT="0" marB="0" marR="91425" marL="91425" anchor="ctr">
                    <a:solidFill>
                      <a:schemeClr val="accent6"/>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4. Lists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4. Functions</a:t>
                      </a:r>
                      <a:endParaRPr sz="1800">
                        <a:latin typeface="Roboto Light"/>
                        <a:ea typeface="Roboto Light"/>
                        <a:cs typeface="Roboto Light"/>
                        <a:sym typeface="Roboto Light"/>
                      </a:endParaRPr>
                    </a:p>
                  </a:txBody>
                  <a:tcPr marT="0" marB="0" marR="91425" marL="91425" anchor="ctr">
                    <a:solidFill>
                      <a:schemeClr val="accent6"/>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5. Dictionaries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solidFill>
                            <a:srgbClr val="B7B7B7"/>
                          </a:solidFill>
                          <a:latin typeface="Roboto Light"/>
                          <a:ea typeface="Roboto Light"/>
                          <a:cs typeface="Roboto Light"/>
                          <a:sym typeface="Roboto Light"/>
                        </a:rPr>
                        <a:t>5. Modules</a:t>
                      </a:r>
                      <a:endParaRPr sz="1800">
                        <a:solidFill>
                          <a:srgbClr val="B7B7B7"/>
                        </a:solidFill>
                        <a:latin typeface="Roboto Light"/>
                        <a:ea typeface="Roboto Light"/>
                        <a:cs typeface="Roboto Light"/>
                        <a:sym typeface="Roboto Light"/>
                      </a:endParaRPr>
                    </a:p>
                  </a:txBody>
                  <a:tcPr marT="0" marB="0" marR="91425" marL="91425"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Class:</a:t>
            </a:r>
            <a:endParaRPr/>
          </a:p>
        </p:txBody>
      </p:sp>
      <p:sp>
        <p:nvSpPr>
          <p:cNvPr id="1052" name="Google Shape;1052;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53" name="Google Shape;1053;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54" name="Google Shape;1054;p56"/>
          <p:cNvGraphicFramePr/>
          <p:nvPr/>
        </p:nvGraphicFramePr>
        <p:xfrm>
          <a:off x="488050" y="905550"/>
          <a:ext cx="3000000" cy="3000000"/>
        </p:xfrm>
        <a:graphic>
          <a:graphicData uri="http://schemas.openxmlformats.org/drawingml/2006/table">
            <a:tbl>
              <a:tblPr>
                <a:noFill/>
                <a:tableStyleId>{AB5321B7-5B25-4C88-9482-64363479F008}</a:tableStyleId>
              </a:tblPr>
              <a:tblGrid>
                <a:gridCol w="3897050"/>
                <a:gridCol w="3955325"/>
              </a:tblGrid>
              <a:tr h="624250">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Data</a:t>
                      </a:r>
                      <a:endParaRPr b="1" sz="1800">
                        <a:solidFill>
                          <a:srgbClr val="FFFFFF"/>
                        </a:solidFill>
                        <a:latin typeface="Roboto"/>
                        <a:ea typeface="Roboto"/>
                        <a:cs typeface="Roboto"/>
                        <a:sym typeface="Roboto"/>
                      </a:endParaRPr>
                    </a:p>
                  </a:txBody>
                  <a:tcPr marT="0" marB="0" marR="91425" marL="91425" anchor="ctr">
                    <a:solidFill>
                      <a:srgbClr val="000000"/>
                    </a:solidFill>
                  </a:tcPr>
                </a:tc>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Logic</a:t>
                      </a:r>
                      <a:endParaRPr b="1" sz="1800">
                        <a:solidFill>
                          <a:srgbClr val="FFFFFF"/>
                        </a:solidFill>
                        <a:latin typeface="Roboto"/>
                        <a:ea typeface="Roboto"/>
                        <a:cs typeface="Roboto"/>
                        <a:sym typeface="Roboto"/>
                      </a:endParaRPr>
                    </a:p>
                  </a:txBody>
                  <a:tcPr marT="0" marB="0" marR="91425" marL="91425" anchor="ctr">
                    <a:solidFill>
                      <a:srgbClr val="000000"/>
                    </a:solidFill>
                  </a:tcPr>
                </a:tc>
              </a:tr>
              <a:tr h="624250">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1. Numbers</a:t>
                      </a:r>
                      <a:endParaRPr sz="1800">
                        <a:solidFill>
                          <a:srgbClr val="A9B7C0"/>
                        </a:solidFill>
                        <a:latin typeface="Roboto Light"/>
                        <a:ea typeface="Roboto Light"/>
                        <a:cs typeface="Roboto Light"/>
                        <a:sym typeface="Roboto Light"/>
                      </a:endParaRPr>
                    </a:p>
                  </a:txBody>
                  <a:tcPr marT="0" marB="0" marR="91425" marL="91425" anchor="ctr">
                    <a:solidFill>
                      <a:srgbClr val="FFFFFF"/>
                    </a:solidFill>
                  </a:tcPr>
                </a:tc>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1. Operators</a:t>
                      </a:r>
                      <a:endParaRPr sz="1800">
                        <a:solidFill>
                          <a:srgbClr val="A9B7C0"/>
                        </a:solidFill>
                        <a:latin typeface="Roboto Light"/>
                        <a:ea typeface="Roboto Light"/>
                        <a:cs typeface="Roboto Light"/>
                        <a:sym typeface="Roboto Light"/>
                      </a:endParaRPr>
                    </a:p>
                  </a:txBody>
                  <a:tcPr marT="0" marB="0" marR="91425" marL="91425" anchor="ctr">
                    <a:solidFill>
                      <a:srgbClr val="FFFFFF"/>
                    </a:solidFill>
                  </a:tcPr>
                </a:tc>
              </a:tr>
              <a:tr h="624250">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2. Strings</a:t>
                      </a:r>
                      <a:endParaRPr sz="1800">
                        <a:solidFill>
                          <a:srgbClr val="A9B7C0"/>
                        </a:solidFill>
                        <a:latin typeface="Roboto Light"/>
                        <a:ea typeface="Roboto Light"/>
                        <a:cs typeface="Roboto Light"/>
                        <a:sym typeface="Roboto Light"/>
                      </a:endParaRPr>
                    </a:p>
                  </a:txBody>
                  <a:tcPr marT="0" marB="0" marR="91425" marL="91425" anchor="ctr">
                    <a:solidFill>
                      <a:schemeClr val="lt2"/>
                    </a:solidFill>
                  </a:tcPr>
                </a:tc>
                <a:tc>
                  <a:txBody>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2. Conditionals</a:t>
                      </a:r>
                      <a:endParaRPr sz="1800">
                        <a:solidFill>
                          <a:srgbClr val="999999"/>
                        </a:solidFill>
                        <a:latin typeface="Roboto Light"/>
                        <a:ea typeface="Roboto Light"/>
                        <a:cs typeface="Roboto Light"/>
                        <a:sym typeface="Roboto Light"/>
                      </a:endParaRPr>
                    </a:p>
                  </a:txBody>
                  <a:tcPr marT="0" marB="0" marR="91425" marL="91425" anchor="ctr">
                    <a:solidFill>
                      <a:srgbClr val="EFEFEF"/>
                    </a:solidFill>
                  </a:tcPr>
                </a:tc>
              </a:tr>
              <a:tr h="624250">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3. Booleans</a:t>
                      </a:r>
                      <a:endParaRPr sz="1800">
                        <a:solidFill>
                          <a:srgbClr val="A9B7C0"/>
                        </a:solidFill>
                        <a:latin typeface="Roboto Light"/>
                        <a:ea typeface="Roboto Light"/>
                        <a:cs typeface="Roboto Light"/>
                        <a:sym typeface="Roboto Light"/>
                      </a:endParaRPr>
                    </a:p>
                  </a:txBody>
                  <a:tcPr marT="0" marB="0" marR="91425" marL="91425" anchor="ctr">
                    <a:solidFill>
                      <a:srgbClr val="FFFFFF"/>
                    </a:solidFill>
                  </a:tcPr>
                </a:tc>
                <a:tc>
                  <a:txBody>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3. Loops</a:t>
                      </a:r>
                      <a:endParaRPr sz="1800">
                        <a:solidFill>
                          <a:srgbClr val="999999"/>
                        </a:solidFill>
                        <a:latin typeface="Roboto Light"/>
                        <a:ea typeface="Roboto Light"/>
                        <a:cs typeface="Roboto Light"/>
                        <a:sym typeface="Roboto Light"/>
                      </a:endParaRPr>
                    </a:p>
                  </a:txBody>
                  <a:tcPr marT="0" marB="0" marR="91425" marL="91425" anchor="ctr"/>
                </a:tc>
              </a:tr>
              <a:tr h="624250">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4. Lists</a:t>
                      </a:r>
                      <a:endParaRPr sz="1800">
                        <a:solidFill>
                          <a:srgbClr val="A9B7C0"/>
                        </a:solidFill>
                        <a:latin typeface="Roboto Light"/>
                        <a:ea typeface="Roboto Light"/>
                        <a:cs typeface="Roboto Light"/>
                        <a:sym typeface="Roboto Light"/>
                      </a:endParaRPr>
                    </a:p>
                  </a:txBody>
                  <a:tcPr marT="0" marB="0" marR="91425" marL="91425" anchor="ctr">
                    <a:solidFill>
                      <a:schemeClr val="lt2"/>
                    </a:solidFill>
                  </a:tcPr>
                </a:tc>
                <a:tc>
                  <a:txBody>
                    <a:bodyPr/>
                    <a:lstStyle/>
                    <a:p>
                      <a:pPr indent="0" lvl="0" marL="0" rtl="0" algn="l">
                        <a:spcBef>
                          <a:spcPts val="0"/>
                        </a:spcBef>
                        <a:spcAft>
                          <a:spcPts val="0"/>
                        </a:spcAft>
                        <a:buNone/>
                      </a:pPr>
                      <a:r>
                        <a:rPr lang="en" sz="1800">
                          <a:solidFill>
                            <a:srgbClr val="999999"/>
                          </a:solidFill>
                          <a:latin typeface="Roboto Light"/>
                          <a:ea typeface="Roboto Light"/>
                          <a:cs typeface="Roboto Light"/>
                          <a:sym typeface="Roboto Light"/>
                        </a:rPr>
                        <a:t>4. Functions</a:t>
                      </a:r>
                      <a:endParaRPr sz="1800">
                        <a:solidFill>
                          <a:srgbClr val="999999"/>
                        </a:solidFill>
                        <a:latin typeface="Roboto Light"/>
                        <a:ea typeface="Roboto Light"/>
                        <a:cs typeface="Roboto Light"/>
                        <a:sym typeface="Roboto Light"/>
                      </a:endParaRPr>
                    </a:p>
                  </a:txBody>
                  <a:tcPr marT="0" marB="0" marR="91425" marL="91425" anchor="ctr">
                    <a:solidFill>
                      <a:srgbClr val="EFEFEF"/>
                    </a:solidFill>
                  </a:tcPr>
                </a:tc>
              </a:tr>
              <a:tr h="624250">
                <a:tc>
                  <a:txBody>
                    <a:bodyPr/>
                    <a:lstStyle/>
                    <a:p>
                      <a:pPr indent="0" lvl="0" marL="0" rtl="0" algn="l">
                        <a:spcBef>
                          <a:spcPts val="0"/>
                        </a:spcBef>
                        <a:spcAft>
                          <a:spcPts val="0"/>
                        </a:spcAft>
                        <a:buNone/>
                      </a:pPr>
                      <a:r>
                        <a:rPr lang="en" sz="1800">
                          <a:solidFill>
                            <a:srgbClr val="A9B7C0"/>
                          </a:solidFill>
                          <a:latin typeface="Roboto Light"/>
                          <a:ea typeface="Roboto Light"/>
                          <a:cs typeface="Roboto Light"/>
                          <a:sym typeface="Roboto Light"/>
                        </a:rPr>
                        <a:t>5. Dictionaries</a:t>
                      </a:r>
                      <a:endParaRPr sz="1800">
                        <a:solidFill>
                          <a:srgbClr val="A9B7C0"/>
                        </a:solidFill>
                        <a:latin typeface="Roboto Light"/>
                        <a:ea typeface="Roboto Light"/>
                        <a:cs typeface="Roboto Light"/>
                        <a:sym typeface="Roboto Light"/>
                      </a:endParaRPr>
                    </a:p>
                  </a:txBody>
                  <a:tcPr marT="0" marB="0" marR="91425" marL="91425" anchor="ctr">
                    <a:solidFill>
                      <a:srgbClr val="FFFFFF"/>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5. Modules (More)</a:t>
                      </a:r>
                      <a:endParaRPr sz="1800">
                        <a:latin typeface="Roboto Light"/>
                        <a:ea typeface="Roboto Light"/>
                        <a:cs typeface="Roboto Light"/>
                        <a:sym typeface="Roboto Light"/>
                      </a:endParaRPr>
                    </a:p>
                  </a:txBody>
                  <a:tcPr marT="0" marB="0" marR="91425" marL="91425" anchor="ctr">
                    <a:solidFill>
                      <a:schemeClr val="accent6"/>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57"/>
          <p:cNvSpPr txBox="1"/>
          <p:nvPr>
            <p:ph type="title"/>
          </p:nvPr>
        </p:nvSpPr>
        <p:spPr>
          <a:xfrm>
            <a:off x="1415400" y="1736700"/>
            <a:ext cx="5862600" cy="12312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Clr>
                <a:schemeClr val="dk1"/>
              </a:buClr>
              <a:buSzPts val="1400"/>
              <a:buFont typeface="Roboto Mono"/>
              <a:buChar char="●"/>
            </a:pPr>
            <a:r>
              <a:rPr lang="en">
                <a:solidFill>
                  <a:schemeClr val="lt1"/>
                </a:solidFill>
                <a:latin typeface="Roboto Mono"/>
                <a:ea typeface="Roboto Mono"/>
                <a:cs typeface="Roboto Mono"/>
                <a:sym typeface="Roboto Mono"/>
              </a:rPr>
              <a:t>Warm-Up</a:t>
            </a:r>
            <a:endParaRPr>
              <a:solidFill>
                <a:schemeClr val="lt1"/>
              </a:solidFill>
              <a:latin typeface="Roboto Mono"/>
              <a:ea typeface="Roboto Mono"/>
              <a:cs typeface="Roboto Mono"/>
              <a:sym typeface="Roboto Mono"/>
            </a:endParaRPr>
          </a:p>
          <a:p>
            <a:pPr indent="0" lvl="0" marL="457200" rtl="0" algn="ctr">
              <a:spcBef>
                <a:spcPts val="0"/>
              </a:spcBef>
              <a:spcAft>
                <a:spcPts val="0"/>
              </a:spcAft>
              <a:buNone/>
            </a:pPr>
            <a:r>
              <a:rPr lang="en">
                <a:solidFill>
                  <a:schemeClr val="lt1"/>
                </a:solidFill>
                <a:latin typeface="Roboto Mono"/>
                <a:ea typeface="Roboto Mono"/>
                <a:cs typeface="Roboto Mono"/>
                <a:sym typeface="Roboto Mono"/>
              </a:rPr>
              <a:t>Activity</a:t>
            </a:r>
            <a:endParaRPr>
              <a:solidFill>
                <a:schemeClr val="lt1"/>
              </a:solidFill>
              <a:latin typeface="Roboto Mono"/>
              <a:ea typeface="Roboto Mono"/>
              <a:cs typeface="Roboto Mono"/>
              <a:sym typeface="Roboto Mono"/>
            </a:endParaRPr>
          </a:p>
        </p:txBody>
      </p:sp>
      <p:sp>
        <p:nvSpPr>
          <p:cNvPr id="1060" name="Google Shape;1060;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8" name="Google Shape;1068;p5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 minutes</a:t>
            </a:r>
            <a:endParaRPr/>
          </a:p>
        </p:txBody>
      </p:sp>
      <p:sp>
        <p:nvSpPr>
          <p:cNvPr id="1069" name="Google Shape;1069;p5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lang="en" sz="3000">
                <a:latin typeface="Roboto Light"/>
                <a:ea typeface="Roboto Light"/>
                <a:cs typeface="Roboto Light"/>
                <a:sym typeface="Roboto Light"/>
              </a:rPr>
              <a:t> Walking the Maze</a:t>
            </a:r>
            <a:endParaRPr sz="3000">
              <a:latin typeface="Roboto Light"/>
              <a:ea typeface="Roboto Light"/>
              <a:cs typeface="Roboto Light"/>
              <a:sym typeface="Roboto Light"/>
            </a:endParaRPr>
          </a:p>
          <a:p>
            <a:pPr indent="0" lvl="0" marL="0" rtl="0" algn="l">
              <a:lnSpc>
                <a:spcPct val="115000"/>
              </a:lnSpc>
              <a:spcBef>
                <a:spcPts val="1200"/>
              </a:spcBef>
              <a:spcAft>
                <a:spcPts val="0"/>
              </a:spcAft>
              <a:buNone/>
            </a:pPr>
            <a:r>
              <a:rPr lang="en" sz="1400">
                <a:solidFill>
                  <a:schemeClr val="dk1"/>
                </a:solidFill>
                <a:latin typeface="Roboto Light"/>
                <a:ea typeface="Roboto Light"/>
                <a:cs typeface="Roboto Light"/>
                <a:sym typeface="Roboto Light"/>
              </a:rPr>
              <a:t>In this activity, you will create a script that automatically navigates through a complex web of folders to discover the files that it contains before printing those files to the screen.</a:t>
            </a:r>
            <a:endParaRPr sz="1400">
              <a:latin typeface="Roboto Light"/>
              <a:ea typeface="Roboto Light"/>
              <a:cs typeface="Roboto Light"/>
              <a:sym typeface="Roboto Light"/>
            </a:endParaRPr>
          </a:p>
          <a:p>
            <a:pPr indent="0" lvl="0" marL="0" rtl="0" algn="l">
              <a:spcBef>
                <a:spcPts val="2400"/>
              </a:spcBef>
              <a:spcAft>
                <a:spcPts val="800"/>
              </a:spcAft>
              <a:buNone/>
            </a:pPr>
            <a:r>
              <a:rPr b="1" lang="en" sz="1800"/>
              <a:t>Instructions sent via Slack.</a:t>
            </a:r>
            <a:endParaRPr b="1"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59"/>
          <p:cNvSpPr txBox="1"/>
          <p:nvPr>
            <p:ph idx="1" type="body"/>
          </p:nvPr>
        </p:nvSpPr>
        <p:spPr>
          <a:xfrm>
            <a:off x="175" y="1284250"/>
            <a:ext cx="9144000" cy="3199200"/>
          </a:xfrm>
          <a:prstGeom prst="rect">
            <a:avLst/>
          </a:prstGeom>
        </p:spPr>
        <p:txBody>
          <a:bodyPr anchorCtr="0" anchor="t" bIns="914400" lIns="457200" spcFirstLastPara="1" rIns="457200" wrap="square" tIns="0">
            <a:noAutofit/>
          </a:bodyPr>
          <a:lstStyle/>
          <a:p>
            <a:pPr indent="-317500" lvl="0" marL="457200" rtl="0" algn="l">
              <a:lnSpc>
                <a:spcPct val="150000"/>
              </a:lnSpc>
              <a:spcBef>
                <a:spcPts val="1200"/>
              </a:spcBef>
              <a:spcAft>
                <a:spcPts val="0"/>
              </a:spcAft>
              <a:buClr>
                <a:srgbClr val="24292E"/>
              </a:buClr>
              <a:buSzPts val="1400"/>
              <a:buFont typeface="Roboto Light"/>
              <a:buChar char="●"/>
            </a:pPr>
            <a:r>
              <a:rPr lang="en">
                <a:solidFill>
                  <a:srgbClr val="24292E"/>
                </a:solidFill>
                <a:latin typeface="Roboto Light"/>
                <a:ea typeface="Roboto Light"/>
                <a:cs typeface="Roboto Light"/>
                <a:sym typeface="Roboto Light"/>
              </a:rPr>
              <a:t>Unzip TheMaze.zip.</a:t>
            </a:r>
            <a:endParaRPr>
              <a:solidFill>
                <a:srgbClr val="24292E"/>
              </a:solidFill>
              <a:latin typeface="Roboto Light"/>
              <a:ea typeface="Roboto Light"/>
              <a:cs typeface="Roboto Light"/>
              <a:sym typeface="Roboto Light"/>
            </a:endParaRPr>
          </a:p>
          <a:p>
            <a:pPr indent="-317500" lvl="0" marL="457200" rtl="0" algn="l">
              <a:lnSpc>
                <a:spcPct val="150000"/>
              </a:lnSpc>
              <a:spcBef>
                <a:spcPts val="0"/>
              </a:spcBef>
              <a:spcAft>
                <a:spcPts val="0"/>
              </a:spcAft>
              <a:buClr>
                <a:srgbClr val="24292E"/>
              </a:buClr>
              <a:buSzPts val="1400"/>
              <a:buFont typeface="Roboto Light"/>
              <a:buChar char="●"/>
            </a:pPr>
            <a:r>
              <a:rPr lang="en">
                <a:solidFill>
                  <a:srgbClr val="24292E"/>
                </a:solidFill>
                <a:latin typeface="Roboto Light"/>
                <a:ea typeface="Roboto Light"/>
                <a:cs typeface="Roboto Light"/>
                <a:sym typeface="Roboto Light"/>
              </a:rPr>
              <a:t>Create a Python application that automatically navigates through TheMaze folder that you have been given.</a:t>
            </a:r>
            <a:endParaRPr>
              <a:solidFill>
                <a:srgbClr val="24292E"/>
              </a:solidFill>
              <a:latin typeface="Roboto Light"/>
              <a:ea typeface="Roboto Light"/>
              <a:cs typeface="Roboto Light"/>
              <a:sym typeface="Roboto Light"/>
            </a:endParaRPr>
          </a:p>
          <a:p>
            <a:pPr indent="-317500" lvl="0" marL="457200" rtl="0" algn="l">
              <a:lnSpc>
                <a:spcPct val="150000"/>
              </a:lnSpc>
              <a:spcBef>
                <a:spcPts val="0"/>
              </a:spcBef>
              <a:spcAft>
                <a:spcPts val="0"/>
              </a:spcAft>
              <a:buClr>
                <a:srgbClr val="24292E"/>
              </a:buClr>
              <a:buSzPts val="1400"/>
              <a:buFont typeface="Roboto Light"/>
              <a:buChar char="●"/>
            </a:pPr>
            <a:r>
              <a:rPr lang="en">
                <a:solidFill>
                  <a:srgbClr val="24292E"/>
                </a:solidFill>
                <a:latin typeface="Roboto Light"/>
                <a:ea typeface="Roboto Light"/>
                <a:cs typeface="Roboto Light"/>
                <a:sym typeface="Roboto Light"/>
              </a:rPr>
              <a:t>When you find a file within TheMaze folder, print the location of this file to the screen alongside the contents of that file.</a:t>
            </a:r>
            <a:endParaRPr>
              <a:solidFill>
                <a:srgbClr val="24292E"/>
              </a:solidFill>
              <a:latin typeface="Roboto Light"/>
              <a:ea typeface="Roboto Light"/>
              <a:cs typeface="Roboto Light"/>
              <a:sym typeface="Roboto Light"/>
            </a:endParaRPr>
          </a:p>
          <a:p>
            <a:pPr indent="-317500" lvl="0" marL="457200" rtl="0" algn="l">
              <a:lnSpc>
                <a:spcPct val="150000"/>
              </a:lnSpc>
              <a:spcBef>
                <a:spcPts val="0"/>
              </a:spcBef>
              <a:spcAft>
                <a:spcPts val="0"/>
              </a:spcAft>
              <a:buClr>
                <a:srgbClr val="24292E"/>
              </a:buClr>
              <a:buSzPts val="1400"/>
              <a:buFont typeface="Roboto Light"/>
              <a:buChar char="●"/>
            </a:pPr>
            <a:r>
              <a:rPr lang="en">
                <a:solidFill>
                  <a:srgbClr val="24292E"/>
                </a:solidFill>
                <a:latin typeface="Roboto Light"/>
                <a:ea typeface="Roboto Light"/>
                <a:cs typeface="Roboto Light"/>
                <a:sym typeface="Roboto Light"/>
              </a:rPr>
              <a:t>We've provided a lot of the solution code for you in the solution file, and the comments should guide you the rest of the way.</a:t>
            </a:r>
            <a:endParaRPr>
              <a:solidFill>
                <a:srgbClr val="24292E"/>
              </a:solidFill>
              <a:latin typeface="Roboto Light"/>
              <a:ea typeface="Roboto Light"/>
              <a:cs typeface="Roboto Light"/>
              <a:sym typeface="Roboto Light"/>
            </a:endParaRPr>
          </a:p>
          <a:p>
            <a:pPr indent="0" lvl="0" marL="0" rtl="0" algn="l">
              <a:spcBef>
                <a:spcPts val="1200"/>
              </a:spcBef>
              <a:spcAft>
                <a:spcPts val="800"/>
              </a:spcAft>
              <a:buNone/>
            </a:pPr>
            <a:r>
              <a:t/>
            </a:r>
            <a:endParaRPr/>
          </a:p>
        </p:txBody>
      </p:sp>
      <p:sp>
        <p:nvSpPr>
          <p:cNvPr id="1075" name="Google Shape;1075;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76" name="Google Shape;1076;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a:t>
            </a:r>
            <a:r>
              <a:rPr lang="en">
                <a:latin typeface="Roboto Light"/>
                <a:ea typeface="Roboto Light"/>
                <a:cs typeface="Roboto Light"/>
                <a:sym typeface="Roboto Light"/>
              </a:rPr>
              <a:t>Walking the Maze</a:t>
            </a:r>
            <a:endParaRPr>
              <a:latin typeface="Roboto Light"/>
              <a:ea typeface="Roboto Light"/>
              <a:cs typeface="Roboto Light"/>
              <a:sym typeface="Roboto Light"/>
            </a:endParaRPr>
          </a:p>
        </p:txBody>
      </p:sp>
      <p:sp>
        <p:nvSpPr>
          <p:cNvPr id="1077" name="Google Shape;1077;p59"/>
          <p:cNvSpPr txBox="1"/>
          <p:nvPr>
            <p:ph idx="2"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1078" name="Google Shape;1078;p5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079" name="Google Shape;1079;p5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Google Shape;1084;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85" name="Google Shape;1085;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6" name="Google Shape;1086;p60"/>
          <p:cNvSpPr txBox="1"/>
          <p:nvPr/>
        </p:nvSpPr>
        <p:spPr>
          <a:xfrm>
            <a:off x="2653825" y="3671375"/>
            <a:ext cx="3729900" cy="8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Clr>
                <a:schemeClr val="dk1"/>
              </a:buClr>
              <a:buSzPts val="1100"/>
              <a:buFont typeface="Arial"/>
              <a:buNone/>
            </a:pPr>
            <a:r>
              <a:rPr lang="en" sz="3000">
                <a:solidFill>
                  <a:srgbClr val="990000"/>
                </a:solidFill>
                <a:latin typeface="Roboto Light"/>
                <a:ea typeface="Roboto Light"/>
                <a:cs typeface="Roboto Light"/>
                <a:sym typeface="Roboto Light"/>
              </a:rPr>
              <a:t>Walking the Maze</a:t>
            </a:r>
            <a:endParaRPr>
              <a:solidFill>
                <a:srgbClr val="99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